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1"/>
  </p:sldMasterIdLst>
  <p:notesMasterIdLst>
    <p:notesMasterId r:id="rId57"/>
  </p:notesMasterIdLst>
  <p:sldIdLst>
    <p:sldId id="256" r:id="rId2"/>
    <p:sldId id="301" r:id="rId3"/>
    <p:sldId id="291" r:id="rId4"/>
    <p:sldId id="294" r:id="rId5"/>
    <p:sldId id="293" r:id="rId6"/>
    <p:sldId id="295" r:id="rId7"/>
    <p:sldId id="296" r:id="rId8"/>
    <p:sldId id="306" r:id="rId9"/>
    <p:sldId id="312" r:id="rId10"/>
    <p:sldId id="311" r:id="rId11"/>
    <p:sldId id="307" r:id="rId12"/>
    <p:sldId id="292" r:id="rId13"/>
    <p:sldId id="299" r:id="rId14"/>
    <p:sldId id="283" r:id="rId15"/>
    <p:sldId id="257" r:id="rId16"/>
    <p:sldId id="258" r:id="rId17"/>
    <p:sldId id="259" r:id="rId18"/>
    <p:sldId id="260" r:id="rId19"/>
    <p:sldId id="262" r:id="rId20"/>
    <p:sldId id="263" r:id="rId21"/>
    <p:sldId id="287" r:id="rId22"/>
    <p:sldId id="264" r:id="rId23"/>
    <p:sldId id="288" r:id="rId24"/>
    <p:sldId id="303" r:id="rId25"/>
    <p:sldId id="266" r:id="rId26"/>
    <p:sldId id="278" r:id="rId27"/>
    <p:sldId id="265" r:id="rId28"/>
    <p:sldId id="267" r:id="rId29"/>
    <p:sldId id="268" r:id="rId30"/>
    <p:sldId id="290" r:id="rId31"/>
    <p:sldId id="271" r:id="rId32"/>
    <p:sldId id="270" r:id="rId33"/>
    <p:sldId id="272" r:id="rId34"/>
    <p:sldId id="273" r:id="rId35"/>
    <p:sldId id="274" r:id="rId36"/>
    <p:sldId id="275" r:id="rId37"/>
    <p:sldId id="276" r:id="rId38"/>
    <p:sldId id="277" r:id="rId39"/>
    <p:sldId id="284" r:id="rId40"/>
    <p:sldId id="298" r:id="rId41"/>
    <p:sldId id="286" r:id="rId42"/>
    <p:sldId id="285" r:id="rId43"/>
    <p:sldId id="300" r:id="rId44"/>
    <p:sldId id="297" r:id="rId45"/>
    <p:sldId id="304" r:id="rId46"/>
    <p:sldId id="310" r:id="rId47"/>
    <p:sldId id="305" r:id="rId48"/>
    <p:sldId id="309" r:id="rId49"/>
    <p:sldId id="313" r:id="rId50"/>
    <p:sldId id="279" r:id="rId51"/>
    <p:sldId id="280" r:id="rId52"/>
    <p:sldId id="281" r:id="rId53"/>
    <p:sldId id="282" r:id="rId54"/>
    <p:sldId id="302" r:id="rId55"/>
    <p:sldId id="289"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8D52ABE-A2F0-CF46-A5FD-F5C23A221AFC}">
          <p14:sldIdLst>
            <p14:sldId id="256"/>
            <p14:sldId id="301"/>
            <p14:sldId id="291"/>
            <p14:sldId id="294"/>
            <p14:sldId id="293"/>
            <p14:sldId id="295"/>
            <p14:sldId id="296"/>
            <p14:sldId id="306"/>
            <p14:sldId id="312"/>
            <p14:sldId id="311"/>
            <p14:sldId id="307"/>
            <p14:sldId id="292"/>
            <p14:sldId id="299"/>
            <p14:sldId id="283"/>
          </p14:sldIdLst>
        </p14:section>
        <p14:section name="Start" id="{DB238059-B927-914F-AB57-8AC221729C6A}">
          <p14:sldIdLst>
            <p14:sldId id="257"/>
            <p14:sldId id="258"/>
            <p14:sldId id="259"/>
            <p14:sldId id="260"/>
            <p14:sldId id="262"/>
            <p14:sldId id="263"/>
            <p14:sldId id="287"/>
            <p14:sldId id="264"/>
            <p14:sldId id="288"/>
            <p14:sldId id="303"/>
            <p14:sldId id="266"/>
            <p14:sldId id="278"/>
            <p14:sldId id="265"/>
            <p14:sldId id="267"/>
            <p14:sldId id="268"/>
            <p14:sldId id="290"/>
            <p14:sldId id="271"/>
            <p14:sldId id="270"/>
            <p14:sldId id="272"/>
            <p14:sldId id="273"/>
            <p14:sldId id="274"/>
            <p14:sldId id="275"/>
            <p14:sldId id="276"/>
            <p14:sldId id="277"/>
            <p14:sldId id="284"/>
            <p14:sldId id="298"/>
            <p14:sldId id="286"/>
            <p14:sldId id="285"/>
            <p14:sldId id="300"/>
            <p14:sldId id="297"/>
            <p14:sldId id="304"/>
            <p14:sldId id="310"/>
            <p14:sldId id="305"/>
            <p14:sldId id="309"/>
            <p14:sldId id="313"/>
            <p14:sldId id="279"/>
            <p14:sldId id="280"/>
            <p14:sldId id="281"/>
            <p14:sldId id="282"/>
            <p14:sldId id="302"/>
            <p14:sldId id="28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8A1765-5D4B-43D0-8C9F-0DB40D4A4808}" v="289" dt="2022-04-03T22:57:55.168"/>
    <p1510:client id="{1AF92515-91BB-4DA7-85E9-1DE14D4981AE}" v="141" dt="2022-04-12T16:10:29.145"/>
    <p1510:client id="{1D43C2B5-DE5A-4576-BCEE-CEA337C42452}" v="63" dt="2022-05-07T23:30:59.211"/>
    <p1510:client id="{2D88B9B7-7952-46A4-B8FB-012C1B6185E8}" v="75" dt="2022-05-08T13:11:51.938"/>
    <p1510:client id="{370E57E7-436C-447C-B6C9-DDB694B4DA41}" v="59" dt="2022-03-27T14:45:16.343"/>
    <p1510:client id="{4E8AAA78-4A65-442F-8460-52FAF430BE58}" v="206" dt="2022-04-28T17:47:17.140"/>
    <p1510:client id="{54E5009E-FF9A-4BB5-B115-47BEDB1E4B74}" v="83" dt="2022-05-13T15:00:08.631"/>
    <p1510:client id="{58A0CCE8-8309-4D96-A1F7-F56534754873}" v="5" dt="2022-03-30T03:21:20.994"/>
    <p1510:client id="{5F199D6F-8D74-4075-9611-EE765456DADA}" v="98" dt="2022-03-30T13:54:47.388"/>
    <p1510:client id="{719FBB6F-FCFE-4345-8FDF-E5BEBD46C9C3}" v="846" dt="2022-03-28T17:00:53.183"/>
    <p1510:client id="{8E4507C1-42A8-46B6-805F-F847072A9F8C}" v="6" dt="2022-03-27T23:38:39.526"/>
    <p1510:client id="{8E75F7DF-D29A-4A4D-B73C-F99C1EAF137C}" v="117" dt="2022-03-18T23:05:21.521"/>
    <p1510:client id="{9D8915AA-A8DD-45A7-8954-025C77FDEB01}" v="7" dt="2022-04-12T16:36:42.225"/>
    <p1510:client id="{9DADABC4-4580-4087-8C75-76850930A4A3}" v="9" dt="2022-04-12T16:40:24.917"/>
    <p1510:client id="{A8FCDA56-7AC4-4D58-96F1-2FAEBB9EA494}" v="5" dt="2022-04-06T01:13:02.024"/>
    <p1510:client id="{B4A9397A-3367-4E74-806B-CB6963EF8187}" v="224" dt="2022-03-23T02:17:04.554"/>
    <p1510:client id="{C8D6F4BA-4DE5-4862-90DB-C9F60B92DADB}" v="279" dt="2022-05-12T21:15:43.929"/>
    <p1510:client id="{C9EAC4C5-7EE5-46D0-98BF-BF098691E4D7}" v="47" dt="2022-04-12T16:34:22.630"/>
    <p1510:client id="{D6A76E8A-7FD4-4A2C-A8C5-77439D138ECB}" v="162" dt="2022-03-20T00:11:17.209"/>
    <p1510:client id="{EF29F078-AA45-4C64-97E8-77A3C80CB0E6}" v="46" dt="2022-04-12T19:26:57.784"/>
    <p1510:client id="{F9ED1B64-38D4-4E39-893D-87A37AC257AE}" v="81" dt="2022-05-09T15:50:51.723"/>
    <p1510:client id="{FF10A053-8439-41CE-8549-1013B0388A2F}" v="141" dt="2022-03-30T03:19:45.376"/>
    <p1510:client id="{FF457A0D-B907-48F4-B552-DF1F7FF686CF}" v="19" dt="2022-03-29T18:14:28.3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_rels/data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ata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CD105E-534A-4674-8DA4-F63BEA9E8596}" type="doc">
      <dgm:prSet loTypeId="urn:microsoft.com/office/officeart/2008/layout/LinedList" loCatId="list" qsTypeId="urn:microsoft.com/office/officeart/2005/8/quickstyle/simple3" qsCatId="simple" csTypeId="urn:microsoft.com/office/officeart/2005/8/colors/accent3_2" csCatId="accent3" phldr="1"/>
      <dgm:spPr/>
      <dgm:t>
        <a:bodyPr/>
        <a:lstStyle/>
        <a:p>
          <a:endParaRPr lang="en-US"/>
        </a:p>
      </dgm:t>
    </dgm:pt>
    <dgm:pt modelId="{CE046912-35BE-4FC9-8D36-7C1BF89AC821}">
      <dgm:prSet/>
      <dgm:spPr/>
      <dgm:t>
        <a:bodyPr/>
        <a:lstStyle/>
        <a:p>
          <a:r>
            <a:rPr lang="en-US" baseline="0"/>
            <a:t>1. An example to help ground us</a:t>
          </a:r>
          <a:endParaRPr lang="en-US"/>
        </a:p>
      </dgm:t>
    </dgm:pt>
    <dgm:pt modelId="{35FAF89B-E218-4DE6-9BD3-D2DCE90C9185}" type="parTrans" cxnId="{EA5EE418-DA30-4ED8-A1D8-40EFA01A5B51}">
      <dgm:prSet/>
      <dgm:spPr/>
      <dgm:t>
        <a:bodyPr/>
        <a:lstStyle/>
        <a:p>
          <a:endParaRPr lang="en-US"/>
        </a:p>
      </dgm:t>
    </dgm:pt>
    <dgm:pt modelId="{081E1DCF-7549-4D91-BB6A-6B8B5CE6247C}" type="sibTrans" cxnId="{EA5EE418-DA30-4ED8-A1D8-40EFA01A5B51}">
      <dgm:prSet/>
      <dgm:spPr/>
      <dgm:t>
        <a:bodyPr/>
        <a:lstStyle/>
        <a:p>
          <a:endParaRPr lang="en-US"/>
        </a:p>
      </dgm:t>
    </dgm:pt>
    <dgm:pt modelId="{CD3648CA-C08D-4466-8443-231A7D40A278}">
      <dgm:prSet/>
      <dgm:spPr/>
      <dgm:t>
        <a:bodyPr/>
        <a:lstStyle/>
        <a:p>
          <a:r>
            <a:rPr lang="en-US" baseline="0"/>
            <a:t>2. A short animated video to help explain what science I am using</a:t>
          </a:r>
          <a:endParaRPr lang="en-US"/>
        </a:p>
      </dgm:t>
    </dgm:pt>
    <dgm:pt modelId="{CEF5B924-7ACD-4398-9214-346083B5353C}" type="parTrans" cxnId="{D9F6661C-C9A2-4CA2-8E57-4D1A6BD66709}">
      <dgm:prSet/>
      <dgm:spPr/>
      <dgm:t>
        <a:bodyPr/>
        <a:lstStyle/>
        <a:p>
          <a:endParaRPr lang="en-US"/>
        </a:p>
      </dgm:t>
    </dgm:pt>
    <dgm:pt modelId="{B8EED37C-C7DE-4104-94B8-53F7E744B05C}" type="sibTrans" cxnId="{D9F6661C-C9A2-4CA2-8E57-4D1A6BD66709}">
      <dgm:prSet/>
      <dgm:spPr/>
      <dgm:t>
        <a:bodyPr/>
        <a:lstStyle/>
        <a:p>
          <a:endParaRPr lang="en-US"/>
        </a:p>
      </dgm:t>
    </dgm:pt>
    <dgm:pt modelId="{18370FDE-8804-499D-BAF5-5F5545738223}">
      <dgm:prSet/>
      <dgm:spPr/>
      <dgm:t>
        <a:bodyPr/>
        <a:lstStyle/>
        <a:p>
          <a:r>
            <a:rPr lang="en-US" baseline="0"/>
            <a:t>3. A mutual conversation about the lived experience in the joys and difficulties of doing the science while supporting data is on screen.</a:t>
          </a:r>
          <a:endParaRPr lang="en-US"/>
        </a:p>
      </dgm:t>
    </dgm:pt>
    <dgm:pt modelId="{F6AC3770-F05E-46B3-8958-CDC4391ED277}" type="parTrans" cxnId="{279D9B50-C3CF-41F6-9FA5-F1540A5D4C23}">
      <dgm:prSet/>
      <dgm:spPr/>
      <dgm:t>
        <a:bodyPr/>
        <a:lstStyle/>
        <a:p>
          <a:endParaRPr lang="en-US"/>
        </a:p>
      </dgm:t>
    </dgm:pt>
    <dgm:pt modelId="{9797FBBC-40A7-40D5-99B7-498583E8FB3E}" type="sibTrans" cxnId="{279D9B50-C3CF-41F6-9FA5-F1540A5D4C23}">
      <dgm:prSet/>
      <dgm:spPr/>
      <dgm:t>
        <a:bodyPr/>
        <a:lstStyle/>
        <a:p>
          <a:endParaRPr lang="en-US"/>
        </a:p>
      </dgm:t>
    </dgm:pt>
    <dgm:pt modelId="{668E092C-1534-48AA-A0D4-5B32B9C0DFD7}" type="pres">
      <dgm:prSet presAssocID="{7FCD105E-534A-4674-8DA4-F63BEA9E8596}" presName="vert0" presStyleCnt="0">
        <dgm:presLayoutVars>
          <dgm:dir/>
          <dgm:animOne val="branch"/>
          <dgm:animLvl val="lvl"/>
        </dgm:presLayoutVars>
      </dgm:prSet>
      <dgm:spPr/>
    </dgm:pt>
    <dgm:pt modelId="{58CBF8AD-9CCE-4583-B0BB-92780A1C4A49}" type="pres">
      <dgm:prSet presAssocID="{CE046912-35BE-4FC9-8D36-7C1BF89AC821}" presName="thickLine" presStyleLbl="alignNode1" presStyleIdx="0" presStyleCnt="3"/>
      <dgm:spPr/>
    </dgm:pt>
    <dgm:pt modelId="{809CD229-3BAE-40FA-BF76-2BC71087260F}" type="pres">
      <dgm:prSet presAssocID="{CE046912-35BE-4FC9-8D36-7C1BF89AC821}" presName="horz1" presStyleCnt="0"/>
      <dgm:spPr/>
    </dgm:pt>
    <dgm:pt modelId="{70B62B29-EBFF-4555-B346-1FAAF583DF06}" type="pres">
      <dgm:prSet presAssocID="{CE046912-35BE-4FC9-8D36-7C1BF89AC821}" presName="tx1" presStyleLbl="revTx" presStyleIdx="0" presStyleCnt="3"/>
      <dgm:spPr/>
    </dgm:pt>
    <dgm:pt modelId="{9E9CBCB1-B098-446E-868B-3BA7C2159A80}" type="pres">
      <dgm:prSet presAssocID="{CE046912-35BE-4FC9-8D36-7C1BF89AC821}" presName="vert1" presStyleCnt="0"/>
      <dgm:spPr/>
    </dgm:pt>
    <dgm:pt modelId="{4504B473-A7C2-4DA2-89B6-750A06819C6E}" type="pres">
      <dgm:prSet presAssocID="{CD3648CA-C08D-4466-8443-231A7D40A278}" presName="thickLine" presStyleLbl="alignNode1" presStyleIdx="1" presStyleCnt="3"/>
      <dgm:spPr/>
    </dgm:pt>
    <dgm:pt modelId="{FBA966AA-782A-47A5-A62C-3696C68EEFE4}" type="pres">
      <dgm:prSet presAssocID="{CD3648CA-C08D-4466-8443-231A7D40A278}" presName="horz1" presStyleCnt="0"/>
      <dgm:spPr/>
    </dgm:pt>
    <dgm:pt modelId="{9A7E90CF-4028-41B0-96C2-40B83561471D}" type="pres">
      <dgm:prSet presAssocID="{CD3648CA-C08D-4466-8443-231A7D40A278}" presName="tx1" presStyleLbl="revTx" presStyleIdx="1" presStyleCnt="3"/>
      <dgm:spPr/>
    </dgm:pt>
    <dgm:pt modelId="{8FB50C32-50B8-4235-A1C2-DBFCD8C30258}" type="pres">
      <dgm:prSet presAssocID="{CD3648CA-C08D-4466-8443-231A7D40A278}" presName="vert1" presStyleCnt="0"/>
      <dgm:spPr/>
    </dgm:pt>
    <dgm:pt modelId="{AA259759-845D-4534-962D-F3A1DE070190}" type="pres">
      <dgm:prSet presAssocID="{18370FDE-8804-499D-BAF5-5F5545738223}" presName="thickLine" presStyleLbl="alignNode1" presStyleIdx="2" presStyleCnt="3"/>
      <dgm:spPr/>
    </dgm:pt>
    <dgm:pt modelId="{1985FF61-5738-4E97-98D3-A170FD664753}" type="pres">
      <dgm:prSet presAssocID="{18370FDE-8804-499D-BAF5-5F5545738223}" presName="horz1" presStyleCnt="0"/>
      <dgm:spPr/>
    </dgm:pt>
    <dgm:pt modelId="{44B4B92B-F6EF-40FA-A9F9-C7856AD891DB}" type="pres">
      <dgm:prSet presAssocID="{18370FDE-8804-499D-BAF5-5F5545738223}" presName="tx1" presStyleLbl="revTx" presStyleIdx="2" presStyleCnt="3"/>
      <dgm:spPr/>
    </dgm:pt>
    <dgm:pt modelId="{60771EAC-3091-4323-B13E-30A0E98A77A9}" type="pres">
      <dgm:prSet presAssocID="{18370FDE-8804-499D-BAF5-5F5545738223}" presName="vert1" presStyleCnt="0"/>
      <dgm:spPr/>
    </dgm:pt>
  </dgm:ptLst>
  <dgm:cxnLst>
    <dgm:cxn modelId="{0E09260F-E46D-400E-B7A8-03F22D00FE75}" type="presOf" srcId="{7FCD105E-534A-4674-8DA4-F63BEA9E8596}" destId="{668E092C-1534-48AA-A0D4-5B32B9C0DFD7}" srcOrd="0" destOrd="0" presId="urn:microsoft.com/office/officeart/2008/layout/LinedList"/>
    <dgm:cxn modelId="{EA5EE418-DA30-4ED8-A1D8-40EFA01A5B51}" srcId="{7FCD105E-534A-4674-8DA4-F63BEA9E8596}" destId="{CE046912-35BE-4FC9-8D36-7C1BF89AC821}" srcOrd="0" destOrd="0" parTransId="{35FAF89B-E218-4DE6-9BD3-D2DCE90C9185}" sibTransId="{081E1DCF-7549-4D91-BB6A-6B8B5CE6247C}"/>
    <dgm:cxn modelId="{D9F6661C-C9A2-4CA2-8E57-4D1A6BD66709}" srcId="{7FCD105E-534A-4674-8DA4-F63BEA9E8596}" destId="{CD3648CA-C08D-4466-8443-231A7D40A278}" srcOrd="1" destOrd="0" parTransId="{CEF5B924-7ACD-4398-9214-346083B5353C}" sibTransId="{B8EED37C-C7DE-4104-94B8-53F7E744B05C}"/>
    <dgm:cxn modelId="{279D9B50-C3CF-41F6-9FA5-F1540A5D4C23}" srcId="{7FCD105E-534A-4674-8DA4-F63BEA9E8596}" destId="{18370FDE-8804-499D-BAF5-5F5545738223}" srcOrd="2" destOrd="0" parTransId="{F6AC3770-F05E-46B3-8958-CDC4391ED277}" sibTransId="{9797FBBC-40A7-40D5-99B7-498583E8FB3E}"/>
    <dgm:cxn modelId="{59F1FE71-6E07-4CA6-9143-599F773FD076}" type="presOf" srcId="{CE046912-35BE-4FC9-8D36-7C1BF89AC821}" destId="{70B62B29-EBFF-4555-B346-1FAAF583DF06}" srcOrd="0" destOrd="0" presId="urn:microsoft.com/office/officeart/2008/layout/LinedList"/>
    <dgm:cxn modelId="{23F22D79-478C-4AE3-B0F4-72A93A545333}" type="presOf" srcId="{CD3648CA-C08D-4466-8443-231A7D40A278}" destId="{9A7E90CF-4028-41B0-96C2-40B83561471D}" srcOrd="0" destOrd="0" presId="urn:microsoft.com/office/officeart/2008/layout/LinedList"/>
    <dgm:cxn modelId="{5C3590F6-DCA8-4D18-840C-D27612B54A4D}" type="presOf" srcId="{18370FDE-8804-499D-BAF5-5F5545738223}" destId="{44B4B92B-F6EF-40FA-A9F9-C7856AD891DB}" srcOrd="0" destOrd="0" presId="urn:microsoft.com/office/officeart/2008/layout/LinedList"/>
    <dgm:cxn modelId="{273E7EE2-E514-4D7E-B0B3-9EF4C2CB5533}" type="presParOf" srcId="{668E092C-1534-48AA-A0D4-5B32B9C0DFD7}" destId="{58CBF8AD-9CCE-4583-B0BB-92780A1C4A49}" srcOrd="0" destOrd="0" presId="urn:microsoft.com/office/officeart/2008/layout/LinedList"/>
    <dgm:cxn modelId="{0B888E81-8C82-4C12-A7A5-C83D7ECDE2F2}" type="presParOf" srcId="{668E092C-1534-48AA-A0D4-5B32B9C0DFD7}" destId="{809CD229-3BAE-40FA-BF76-2BC71087260F}" srcOrd="1" destOrd="0" presId="urn:microsoft.com/office/officeart/2008/layout/LinedList"/>
    <dgm:cxn modelId="{B1E375EC-A607-43D3-AB4F-9CDC18EC0C61}" type="presParOf" srcId="{809CD229-3BAE-40FA-BF76-2BC71087260F}" destId="{70B62B29-EBFF-4555-B346-1FAAF583DF06}" srcOrd="0" destOrd="0" presId="urn:microsoft.com/office/officeart/2008/layout/LinedList"/>
    <dgm:cxn modelId="{2459FCC3-F823-436B-A853-B8975C32E290}" type="presParOf" srcId="{809CD229-3BAE-40FA-BF76-2BC71087260F}" destId="{9E9CBCB1-B098-446E-868B-3BA7C2159A80}" srcOrd="1" destOrd="0" presId="urn:microsoft.com/office/officeart/2008/layout/LinedList"/>
    <dgm:cxn modelId="{BB54D646-0FB3-470A-B607-F8A1EC19BBF7}" type="presParOf" srcId="{668E092C-1534-48AA-A0D4-5B32B9C0DFD7}" destId="{4504B473-A7C2-4DA2-89B6-750A06819C6E}" srcOrd="2" destOrd="0" presId="urn:microsoft.com/office/officeart/2008/layout/LinedList"/>
    <dgm:cxn modelId="{DC874792-4562-4EF6-ACAB-D8AE6E389B45}" type="presParOf" srcId="{668E092C-1534-48AA-A0D4-5B32B9C0DFD7}" destId="{FBA966AA-782A-47A5-A62C-3696C68EEFE4}" srcOrd="3" destOrd="0" presId="urn:microsoft.com/office/officeart/2008/layout/LinedList"/>
    <dgm:cxn modelId="{3A830720-36D7-4507-A7F2-D0314BACE003}" type="presParOf" srcId="{FBA966AA-782A-47A5-A62C-3696C68EEFE4}" destId="{9A7E90CF-4028-41B0-96C2-40B83561471D}" srcOrd="0" destOrd="0" presId="urn:microsoft.com/office/officeart/2008/layout/LinedList"/>
    <dgm:cxn modelId="{EBA1AA06-74EA-433C-BC69-41FBE823964C}" type="presParOf" srcId="{FBA966AA-782A-47A5-A62C-3696C68EEFE4}" destId="{8FB50C32-50B8-4235-A1C2-DBFCD8C30258}" srcOrd="1" destOrd="0" presId="urn:microsoft.com/office/officeart/2008/layout/LinedList"/>
    <dgm:cxn modelId="{A9B18F6F-93F1-4C76-B0AA-6BAFA14ADFE2}" type="presParOf" srcId="{668E092C-1534-48AA-A0D4-5B32B9C0DFD7}" destId="{AA259759-845D-4534-962D-F3A1DE070190}" srcOrd="4" destOrd="0" presId="urn:microsoft.com/office/officeart/2008/layout/LinedList"/>
    <dgm:cxn modelId="{EAA0B81D-B04A-4722-8FF7-9A95F9845E73}" type="presParOf" srcId="{668E092C-1534-48AA-A0D4-5B32B9C0DFD7}" destId="{1985FF61-5738-4E97-98D3-A170FD664753}" srcOrd="5" destOrd="0" presId="urn:microsoft.com/office/officeart/2008/layout/LinedList"/>
    <dgm:cxn modelId="{6841E5E9-71F2-4F37-A7A4-F4F72DF3F548}" type="presParOf" srcId="{1985FF61-5738-4E97-98D3-A170FD664753}" destId="{44B4B92B-F6EF-40FA-A9F9-C7856AD891DB}" srcOrd="0" destOrd="0" presId="urn:microsoft.com/office/officeart/2008/layout/LinedList"/>
    <dgm:cxn modelId="{16805CA7-BBB1-4D35-99DE-840811569A41}" type="presParOf" srcId="{1985FF61-5738-4E97-98D3-A170FD664753}" destId="{60771EAC-3091-4323-B13E-30A0E98A77A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398F8B3-AF37-48C0-93D5-C50FBFC6CD3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F757CDA-88C1-4F91-A24E-7977D3E7975D}">
      <dgm:prSet/>
      <dgm:spPr/>
      <dgm:t>
        <a:bodyPr/>
        <a:lstStyle/>
        <a:p>
          <a:r>
            <a:rPr lang="en-US" baseline="0"/>
            <a:t>Reach out for data and code!</a:t>
          </a:r>
          <a:endParaRPr lang="en-US"/>
        </a:p>
      </dgm:t>
    </dgm:pt>
    <dgm:pt modelId="{A54A1BD2-CD3C-4D31-BD14-261BD4B0BF7F}" type="parTrans" cxnId="{91A9C9D7-CD67-4611-AD6C-8387B4A2FEB2}">
      <dgm:prSet/>
      <dgm:spPr/>
      <dgm:t>
        <a:bodyPr/>
        <a:lstStyle/>
        <a:p>
          <a:endParaRPr lang="en-US"/>
        </a:p>
      </dgm:t>
    </dgm:pt>
    <dgm:pt modelId="{9F8C6481-E210-4B60-8757-71F875B1E0C9}" type="sibTrans" cxnId="{91A9C9D7-CD67-4611-AD6C-8387B4A2FEB2}">
      <dgm:prSet/>
      <dgm:spPr/>
      <dgm:t>
        <a:bodyPr/>
        <a:lstStyle/>
        <a:p>
          <a:endParaRPr lang="en-US"/>
        </a:p>
      </dgm:t>
    </dgm:pt>
    <dgm:pt modelId="{F446BB5A-E976-4892-9A17-A584B54C3A88}">
      <dgm:prSet/>
      <dgm:spPr/>
      <dgm:t>
        <a:bodyPr/>
        <a:lstStyle/>
        <a:p>
          <a:r>
            <a:rPr lang="en-US" baseline="0"/>
            <a:t>AyurAstro.com</a:t>
          </a:r>
          <a:endParaRPr lang="en-US"/>
        </a:p>
      </dgm:t>
    </dgm:pt>
    <dgm:pt modelId="{A02AC4AB-98E5-4528-987D-59DF5EEFA3CF}" type="parTrans" cxnId="{A448CD1B-DEE8-450C-AD77-24B2A1A3BBA8}">
      <dgm:prSet/>
      <dgm:spPr/>
      <dgm:t>
        <a:bodyPr/>
        <a:lstStyle/>
        <a:p>
          <a:endParaRPr lang="en-US"/>
        </a:p>
      </dgm:t>
    </dgm:pt>
    <dgm:pt modelId="{15AF4BD7-4B2F-4BF2-898B-E07306A05FF3}" type="sibTrans" cxnId="{A448CD1B-DEE8-450C-AD77-24B2A1A3BBA8}">
      <dgm:prSet/>
      <dgm:spPr/>
      <dgm:t>
        <a:bodyPr/>
        <a:lstStyle/>
        <a:p>
          <a:endParaRPr lang="en-US"/>
        </a:p>
      </dgm:t>
    </dgm:pt>
    <dgm:pt modelId="{5634C39D-3606-46AE-B1E2-8736F6BA966E}">
      <dgm:prSet/>
      <dgm:spPr/>
      <dgm:t>
        <a:bodyPr/>
        <a:lstStyle/>
        <a:p>
          <a:r>
            <a:rPr lang="en-US" baseline="0"/>
            <a:t>Twitter: @AyurAstro</a:t>
          </a:r>
          <a:endParaRPr lang="en-US"/>
        </a:p>
      </dgm:t>
    </dgm:pt>
    <dgm:pt modelId="{225C25ED-E222-45ED-9FB2-7345FCE91745}" type="parTrans" cxnId="{F0760EE2-03E0-4B8F-B1F2-3806A843481E}">
      <dgm:prSet/>
      <dgm:spPr/>
      <dgm:t>
        <a:bodyPr/>
        <a:lstStyle/>
        <a:p>
          <a:endParaRPr lang="en-US"/>
        </a:p>
      </dgm:t>
    </dgm:pt>
    <dgm:pt modelId="{97B9C332-7858-40CC-B124-A95ED4134511}" type="sibTrans" cxnId="{F0760EE2-03E0-4B8F-B1F2-3806A843481E}">
      <dgm:prSet/>
      <dgm:spPr/>
      <dgm:t>
        <a:bodyPr/>
        <a:lstStyle/>
        <a:p>
          <a:endParaRPr lang="en-US"/>
        </a:p>
      </dgm:t>
    </dgm:pt>
    <dgm:pt modelId="{167D0C9A-747E-4264-AB98-44A9238DD569}" type="pres">
      <dgm:prSet presAssocID="{5398F8B3-AF37-48C0-93D5-C50FBFC6CD36}" presName="root" presStyleCnt="0">
        <dgm:presLayoutVars>
          <dgm:dir/>
          <dgm:resizeHandles val="exact"/>
        </dgm:presLayoutVars>
      </dgm:prSet>
      <dgm:spPr/>
    </dgm:pt>
    <dgm:pt modelId="{F109ACFA-8F85-47DB-B227-7473E35F8F39}" type="pres">
      <dgm:prSet presAssocID="{EF757CDA-88C1-4F91-A24E-7977D3E7975D}" presName="compNode" presStyleCnt="0"/>
      <dgm:spPr/>
    </dgm:pt>
    <dgm:pt modelId="{6B61876B-D809-4587-AD3A-7EC758898B76}" type="pres">
      <dgm:prSet presAssocID="{EF757CDA-88C1-4F91-A24E-7977D3E7975D}" presName="bgRect" presStyleLbl="bgShp" presStyleIdx="0" presStyleCnt="3"/>
      <dgm:spPr/>
    </dgm:pt>
    <dgm:pt modelId="{D1821165-8C86-469F-8FCB-739BED9669A0}" type="pres">
      <dgm:prSet presAssocID="{EF757CDA-88C1-4F91-A24E-7977D3E7975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gaphone"/>
        </a:ext>
      </dgm:extLst>
    </dgm:pt>
    <dgm:pt modelId="{026A1034-D4EF-4724-B8B2-C9AF7A73B67A}" type="pres">
      <dgm:prSet presAssocID="{EF757CDA-88C1-4F91-A24E-7977D3E7975D}" presName="spaceRect" presStyleCnt="0"/>
      <dgm:spPr/>
    </dgm:pt>
    <dgm:pt modelId="{DDD8D68B-2B43-42B4-B955-C83FAE946561}" type="pres">
      <dgm:prSet presAssocID="{EF757CDA-88C1-4F91-A24E-7977D3E7975D}" presName="parTx" presStyleLbl="revTx" presStyleIdx="0" presStyleCnt="3">
        <dgm:presLayoutVars>
          <dgm:chMax val="0"/>
          <dgm:chPref val="0"/>
        </dgm:presLayoutVars>
      </dgm:prSet>
      <dgm:spPr/>
    </dgm:pt>
    <dgm:pt modelId="{904E97C4-48C1-42BE-8A65-290771191B12}" type="pres">
      <dgm:prSet presAssocID="{9F8C6481-E210-4B60-8757-71F875B1E0C9}" presName="sibTrans" presStyleCnt="0"/>
      <dgm:spPr/>
    </dgm:pt>
    <dgm:pt modelId="{4FA3B8EA-F3C4-49ED-BD5C-93215390DC26}" type="pres">
      <dgm:prSet presAssocID="{F446BB5A-E976-4892-9A17-A584B54C3A88}" presName="compNode" presStyleCnt="0"/>
      <dgm:spPr/>
    </dgm:pt>
    <dgm:pt modelId="{AACE5C7A-658D-4590-939B-8F92B646447B}" type="pres">
      <dgm:prSet presAssocID="{F446BB5A-E976-4892-9A17-A584B54C3A88}" presName="bgRect" presStyleLbl="bgShp" presStyleIdx="1" presStyleCnt="3"/>
      <dgm:spPr/>
    </dgm:pt>
    <dgm:pt modelId="{69A6DFBD-C511-4944-B0FE-3F254597857E}" type="pres">
      <dgm:prSet presAssocID="{F446BB5A-E976-4892-9A17-A584B54C3A8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arth Globe Americas"/>
        </a:ext>
      </dgm:extLst>
    </dgm:pt>
    <dgm:pt modelId="{28DF7F4B-BA98-460B-B861-6F6C8E45B597}" type="pres">
      <dgm:prSet presAssocID="{F446BB5A-E976-4892-9A17-A584B54C3A88}" presName="spaceRect" presStyleCnt="0"/>
      <dgm:spPr/>
    </dgm:pt>
    <dgm:pt modelId="{56563BCA-0DDF-4708-8401-EFB655831680}" type="pres">
      <dgm:prSet presAssocID="{F446BB5A-E976-4892-9A17-A584B54C3A88}" presName="parTx" presStyleLbl="revTx" presStyleIdx="1" presStyleCnt="3">
        <dgm:presLayoutVars>
          <dgm:chMax val="0"/>
          <dgm:chPref val="0"/>
        </dgm:presLayoutVars>
      </dgm:prSet>
      <dgm:spPr/>
    </dgm:pt>
    <dgm:pt modelId="{B8C59FD4-05DB-42D0-96DC-749E51A59A79}" type="pres">
      <dgm:prSet presAssocID="{15AF4BD7-4B2F-4BF2-898B-E07306A05FF3}" presName="sibTrans" presStyleCnt="0"/>
      <dgm:spPr/>
    </dgm:pt>
    <dgm:pt modelId="{A89D80DB-6036-465B-92A5-D6622D000796}" type="pres">
      <dgm:prSet presAssocID="{5634C39D-3606-46AE-B1E2-8736F6BA966E}" presName="compNode" presStyleCnt="0"/>
      <dgm:spPr/>
    </dgm:pt>
    <dgm:pt modelId="{D6AA88E3-EF9A-4A72-846F-0E9AF0B7CAA2}" type="pres">
      <dgm:prSet presAssocID="{5634C39D-3606-46AE-B1E2-8736F6BA966E}" presName="bgRect" presStyleLbl="bgShp" presStyleIdx="2" presStyleCnt="3"/>
      <dgm:spPr/>
    </dgm:pt>
    <dgm:pt modelId="{A56C971F-6FF7-4A57-AD1B-4E6DBAF15B7D}" type="pres">
      <dgm:prSet presAssocID="{5634C39D-3606-46AE-B1E2-8736F6BA966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fetti Ball"/>
        </a:ext>
      </dgm:extLst>
    </dgm:pt>
    <dgm:pt modelId="{3410C53B-53F0-4020-A4A7-B960EE2728AB}" type="pres">
      <dgm:prSet presAssocID="{5634C39D-3606-46AE-B1E2-8736F6BA966E}" presName="spaceRect" presStyleCnt="0"/>
      <dgm:spPr/>
    </dgm:pt>
    <dgm:pt modelId="{AA93CBC2-515B-4135-B927-35E91EC140CE}" type="pres">
      <dgm:prSet presAssocID="{5634C39D-3606-46AE-B1E2-8736F6BA966E}" presName="parTx" presStyleLbl="revTx" presStyleIdx="2" presStyleCnt="3">
        <dgm:presLayoutVars>
          <dgm:chMax val="0"/>
          <dgm:chPref val="0"/>
        </dgm:presLayoutVars>
      </dgm:prSet>
      <dgm:spPr/>
    </dgm:pt>
  </dgm:ptLst>
  <dgm:cxnLst>
    <dgm:cxn modelId="{A448CD1B-DEE8-450C-AD77-24B2A1A3BBA8}" srcId="{5398F8B3-AF37-48C0-93D5-C50FBFC6CD36}" destId="{F446BB5A-E976-4892-9A17-A584B54C3A88}" srcOrd="1" destOrd="0" parTransId="{A02AC4AB-98E5-4528-987D-59DF5EEFA3CF}" sibTransId="{15AF4BD7-4B2F-4BF2-898B-E07306A05FF3}"/>
    <dgm:cxn modelId="{10A0F93A-4876-408F-B262-C1C6C2F37C12}" type="presOf" srcId="{5634C39D-3606-46AE-B1E2-8736F6BA966E}" destId="{AA93CBC2-515B-4135-B927-35E91EC140CE}" srcOrd="0" destOrd="0" presId="urn:microsoft.com/office/officeart/2018/2/layout/IconVerticalSolidList"/>
    <dgm:cxn modelId="{A77A8D3B-535E-42BD-8B23-13CD4A33F8C8}" type="presOf" srcId="{EF757CDA-88C1-4F91-A24E-7977D3E7975D}" destId="{DDD8D68B-2B43-42B4-B955-C83FAE946561}" srcOrd="0" destOrd="0" presId="urn:microsoft.com/office/officeart/2018/2/layout/IconVerticalSolidList"/>
    <dgm:cxn modelId="{8D972392-07F0-4732-B2C6-4FB71D177285}" type="presOf" srcId="{F446BB5A-E976-4892-9A17-A584B54C3A88}" destId="{56563BCA-0DDF-4708-8401-EFB655831680}" srcOrd="0" destOrd="0" presId="urn:microsoft.com/office/officeart/2018/2/layout/IconVerticalSolidList"/>
    <dgm:cxn modelId="{F79089C1-EBFF-4013-A64C-796521BC2E1A}" type="presOf" srcId="{5398F8B3-AF37-48C0-93D5-C50FBFC6CD36}" destId="{167D0C9A-747E-4264-AB98-44A9238DD569}" srcOrd="0" destOrd="0" presId="urn:microsoft.com/office/officeart/2018/2/layout/IconVerticalSolidList"/>
    <dgm:cxn modelId="{91A9C9D7-CD67-4611-AD6C-8387B4A2FEB2}" srcId="{5398F8B3-AF37-48C0-93D5-C50FBFC6CD36}" destId="{EF757CDA-88C1-4F91-A24E-7977D3E7975D}" srcOrd="0" destOrd="0" parTransId="{A54A1BD2-CD3C-4D31-BD14-261BD4B0BF7F}" sibTransId="{9F8C6481-E210-4B60-8757-71F875B1E0C9}"/>
    <dgm:cxn modelId="{F0760EE2-03E0-4B8F-B1F2-3806A843481E}" srcId="{5398F8B3-AF37-48C0-93D5-C50FBFC6CD36}" destId="{5634C39D-3606-46AE-B1E2-8736F6BA966E}" srcOrd="2" destOrd="0" parTransId="{225C25ED-E222-45ED-9FB2-7345FCE91745}" sibTransId="{97B9C332-7858-40CC-B124-A95ED4134511}"/>
    <dgm:cxn modelId="{D9619995-4AC5-47F7-A47E-4C42F98554E6}" type="presParOf" srcId="{167D0C9A-747E-4264-AB98-44A9238DD569}" destId="{F109ACFA-8F85-47DB-B227-7473E35F8F39}" srcOrd="0" destOrd="0" presId="urn:microsoft.com/office/officeart/2018/2/layout/IconVerticalSolidList"/>
    <dgm:cxn modelId="{F66F4743-7C6F-42EC-B327-7D773093924C}" type="presParOf" srcId="{F109ACFA-8F85-47DB-B227-7473E35F8F39}" destId="{6B61876B-D809-4587-AD3A-7EC758898B76}" srcOrd="0" destOrd="0" presId="urn:microsoft.com/office/officeart/2018/2/layout/IconVerticalSolidList"/>
    <dgm:cxn modelId="{6CA54318-295B-4E7F-B0FC-F41ADC51786C}" type="presParOf" srcId="{F109ACFA-8F85-47DB-B227-7473E35F8F39}" destId="{D1821165-8C86-469F-8FCB-739BED9669A0}" srcOrd="1" destOrd="0" presId="urn:microsoft.com/office/officeart/2018/2/layout/IconVerticalSolidList"/>
    <dgm:cxn modelId="{7F31EBDA-B76D-4E02-B0FC-A8B0305181F7}" type="presParOf" srcId="{F109ACFA-8F85-47DB-B227-7473E35F8F39}" destId="{026A1034-D4EF-4724-B8B2-C9AF7A73B67A}" srcOrd="2" destOrd="0" presId="urn:microsoft.com/office/officeart/2018/2/layout/IconVerticalSolidList"/>
    <dgm:cxn modelId="{5B1558CB-A378-4400-88A2-C260B6ADC7A7}" type="presParOf" srcId="{F109ACFA-8F85-47DB-B227-7473E35F8F39}" destId="{DDD8D68B-2B43-42B4-B955-C83FAE946561}" srcOrd="3" destOrd="0" presId="urn:microsoft.com/office/officeart/2018/2/layout/IconVerticalSolidList"/>
    <dgm:cxn modelId="{C110C612-4876-4B12-A44F-6E42FDDA36D9}" type="presParOf" srcId="{167D0C9A-747E-4264-AB98-44A9238DD569}" destId="{904E97C4-48C1-42BE-8A65-290771191B12}" srcOrd="1" destOrd="0" presId="urn:microsoft.com/office/officeart/2018/2/layout/IconVerticalSolidList"/>
    <dgm:cxn modelId="{498926B8-784C-4764-A88C-BFEC8C17A484}" type="presParOf" srcId="{167D0C9A-747E-4264-AB98-44A9238DD569}" destId="{4FA3B8EA-F3C4-49ED-BD5C-93215390DC26}" srcOrd="2" destOrd="0" presId="urn:microsoft.com/office/officeart/2018/2/layout/IconVerticalSolidList"/>
    <dgm:cxn modelId="{A6FE7431-7143-4B76-AEB5-503BE664D8C4}" type="presParOf" srcId="{4FA3B8EA-F3C4-49ED-BD5C-93215390DC26}" destId="{AACE5C7A-658D-4590-939B-8F92B646447B}" srcOrd="0" destOrd="0" presId="urn:microsoft.com/office/officeart/2018/2/layout/IconVerticalSolidList"/>
    <dgm:cxn modelId="{F6A6AE0B-44E5-4D6C-914E-0AA6BB4D9CAC}" type="presParOf" srcId="{4FA3B8EA-F3C4-49ED-BD5C-93215390DC26}" destId="{69A6DFBD-C511-4944-B0FE-3F254597857E}" srcOrd="1" destOrd="0" presId="urn:microsoft.com/office/officeart/2018/2/layout/IconVerticalSolidList"/>
    <dgm:cxn modelId="{7AD015D6-EDCE-4FC1-8C07-4FD1A0A39E81}" type="presParOf" srcId="{4FA3B8EA-F3C4-49ED-BD5C-93215390DC26}" destId="{28DF7F4B-BA98-460B-B861-6F6C8E45B597}" srcOrd="2" destOrd="0" presId="urn:microsoft.com/office/officeart/2018/2/layout/IconVerticalSolidList"/>
    <dgm:cxn modelId="{FF4D4AB7-A3BA-43B5-8B4D-46C42C55976A}" type="presParOf" srcId="{4FA3B8EA-F3C4-49ED-BD5C-93215390DC26}" destId="{56563BCA-0DDF-4708-8401-EFB655831680}" srcOrd="3" destOrd="0" presId="urn:microsoft.com/office/officeart/2018/2/layout/IconVerticalSolidList"/>
    <dgm:cxn modelId="{334ABC0A-3E2D-4BFE-A298-6661690DCB4E}" type="presParOf" srcId="{167D0C9A-747E-4264-AB98-44A9238DD569}" destId="{B8C59FD4-05DB-42D0-96DC-749E51A59A79}" srcOrd="3" destOrd="0" presId="urn:microsoft.com/office/officeart/2018/2/layout/IconVerticalSolidList"/>
    <dgm:cxn modelId="{63D6D02C-DC5C-4788-93FB-FAC827FD4107}" type="presParOf" srcId="{167D0C9A-747E-4264-AB98-44A9238DD569}" destId="{A89D80DB-6036-465B-92A5-D6622D000796}" srcOrd="4" destOrd="0" presId="urn:microsoft.com/office/officeart/2018/2/layout/IconVerticalSolidList"/>
    <dgm:cxn modelId="{154B8495-B690-446E-BB2F-00D6AEC2E94A}" type="presParOf" srcId="{A89D80DB-6036-465B-92A5-D6622D000796}" destId="{D6AA88E3-EF9A-4A72-846F-0E9AF0B7CAA2}" srcOrd="0" destOrd="0" presId="urn:microsoft.com/office/officeart/2018/2/layout/IconVerticalSolidList"/>
    <dgm:cxn modelId="{514E9034-2424-49AD-A562-55AA75EA52E6}" type="presParOf" srcId="{A89D80DB-6036-465B-92A5-D6622D000796}" destId="{A56C971F-6FF7-4A57-AD1B-4E6DBAF15B7D}" srcOrd="1" destOrd="0" presId="urn:microsoft.com/office/officeart/2018/2/layout/IconVerticalSolidList"/>
    <dgm:cxn modelId="{9EC13EBD-FCBF-42C1-9F68-17455273E7A5}" type="presParOf" srcId="{A89D80DB-6036-465B-92A5-D6622D000796}" destId="{3410C53B-53F0-4020-A4A7-B960EE2728AB}" srcOrd="2" destOrd="0" presId="urn:microsoft.com/office/officeart/2018/2/layout/IconVerticalSolidList"/>
    <dgm:cxn modelId="{DDFF9E23-9BFD-44D0-AF04-44F07354E57B}" type="presParOf" srcId="{A89D80DB-6036-465B-92A5-D6622D000796}" destId="{AA93CBC2-515B-4135-B927-35E91EC140C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4AB1CC-6180-4DEB-ACE3-915064F28CA6}" type="doc">
      <dgm:prSet loTypeId="urn:microsoft.com/office/officeart/2005/8/layout/process4" loCatId="process" qsTypeId="urn:microsoft.com/office/officeart/2005/8/quickstyle/simple3" qsCatId="simple" csTypeId="urn:microsoft.com/office/officeart/2005/8/colors/colorful2" csCatId="colorful"/>
      <dgm:spPr/>
      <dgm:t>
        <a:bodyPr/>
        <a:lstStyle/>
        <a:p>
          <a:endParaRPr lang="en-US"/>
        </a:p>
      </dgm:t>
    </dgm:pt>
    <dgm:pt modelId="{D22524F5-F1FD-449D-A3F8-F77D0F3C0F04}">
      <dgm:prSet/>
      <dgm:spPr/>
      <dgm:t>
        <a:bodyPr/>
        <a:lstStyle/>
        <a:p>
          <a:r>
            <a:rPr lang="en-US" b="1"/>
            <a:t>We hypothesize that as the Sun approaches a minor planet by astrological degree, there will be </a:t>
          </a:r>
          <a:r>
            <a:rPr lang="en-US" b="1" i="1"/>
            <a:t>more</a:t>
          </a:r>
          <a:r>
            <a:rPr lang="en-US" b="1"/>
            <a:t> news articles mentioning its name in Google News as an alternative to the null hypothesis that there will be the same number of news articles  there.</a:t>
          </a:r>
          <a:endParaRPr lang="en-US"/>
        </a:p>
      </dgm:t>
    </dgm:pt>
    <dgm:pt modelId="{607E9728-0D56-4F64-AFC0-7F8B80E3BCA3}" type="parTrans" cxnId="{3382615C-98F2-4BD4-B076-E0C6A7ED9914}">
      <dgm:prSet/>
      <dgm:spPr/>
      <dgm:t>
        <a:bodyPr/>
        <a:lstStyle/>
        <a:p>
          <a:endParaRPr lang="en-US"/>
        </a:p>
      </dgm:t>
    </dgm:pt>
    <dgm:pt modelId="{8866E64F-C45E-4F17-B2B7-7666FA9CE8DF}" type="sibTrans" cxnId="{3382615C-98F2-4BD4-B076-E0C6A7ED9914}">
      <dgm:prSet/>
      <dgm:spPr/>
      <dgm:t>
        <a:bodyPr/>
        <a:lstStyle/>
        <a:p>
          <a:endParaRPr lang="en-US"/>
        </a:p>
      </dgm:t>
    </dgm:pt>
    <dgm:pt modelId="{534BF360-D4F7-4BDA-B736-81623DE56B44}">
      <dgm:prSet/>
      <dgm:spPr/>
      <dgm:t>
        <a:bodyPr/>
        <a:lstStyle/>
        <a:p>
          <a:r>
            <a:rPr lang="en-US" b="1"/>
            <a:t>Pearson’s chi square p-value for the measurement of an increase in news articles should be less than alpha (possibility of false positive) = 0.05.</a:t>
          </a:r>
          <a:endParaRPr lang="en-US"/>
        </a:p>
      </dgm:t>
    </dgm:pt>
    <dgm:pt modelId="{797D31AD-C9AF-43DA-8AEE-39156545359F}" type="parTrans" cxnId="{0F612C04-7721-46DE-AB85-DAA17141A9E6}">
      <dgm:prSet/>
      <dgm:spPr/>
      <dgm:t>
        <a:bodyPr/>
        <a:lstStyle/>
        <a:p>
          <a:endParaRPr lang="en-US"/>
        </a:p>
      </dgm:t>
    </dgm:pt>
    <dgm:pt modelId="{A31468F2-6E8D-4E54-92D5-C59F8E8AA498}" type="sibTrans" cxnId="{0F612C04-7721-46DE-AB85-DAA17141A9E6}">
      <dgm:prSet/>
      <dgm:spPr/>
      <dgm:t>
        <a:bodyPr/>
        <a:lstStyle/>
        <a:p>
          <a:endParaRPr lang="en-US"/>
        </a:p>
      </dgm:t>
    </dgm:pt>
    <dgm:pt modelId="{44DEAABE-38B9-48EE-9F17-92E9CDA01CA9}">
      <dgm:prSet/>
      <dgm:spPr/>
      <dgm:t>
        <a:bodyPr/>
        <a:lstStyle/>
        <a:p>
          <a:r>
            <a:rPr lang="en-US" b="1"/>
            <a:t>Just as importantly, beta (1 – possibility of false negative) will need to be greater than 0.90. </a:t>
          </a:r>
          <a:endParaRPr lang="en-US"/>
        </a:p>
      </dgm:t>
    </dgm:pt>
    <dgm:pt modelId="{1A939A2B-7DA7-4936-B511-5F0830B366EA}" type="parTrans" cxnId="{34C75EBC-4EDC-4F9A-B564-022CED4AAC42}">
      <dgm:prSet/>
      <dgm:spPr/>
      <dgm:t>
        <a:bodyPr/>
        <a:lstStyle/>
        <a:p>
          <a:endParaRPr lang="en-US"/>
        </a:p>
      </dgm:t>
    </dgm:pt>
    <dgm:pt modelId="{04BAD3B6-13DE-4F68-8B6D-40AEE5FAFAD3}" type="sibTrans" cxnId="{34C75EBC-4EDC-4F9A-B564-022CED4AAC42}">
      <dgm:prSet/>
      <dgm:spPr/>
      <dgm:t>
        <a:bodyPr/>
        <a:lstStyle/>
        <a:p>
          <a:endParaRPr lang="en-US"/>
        </a:p>
      </dgm:t>
    </dgm:pt>
    <dgm:pt modelId="{0073DE2E-2D0C-4727-BFE2-2E6546B28558}" type="pres">
      <dgm:prSet presAssocID="{494AB1CC-6180-4DEB-ACE3-915064F28CA6}" presName="Name0" presStyleCnt="0">
        <dgm:presLayoutVars>
          <dgm:dir/>
          <dgm:animLvl val="lvl"/>
          <dgm:resizeHandles val="exact"/>
        </dgm:presLayoutVars>
      </dgm:prSet>
      <dgm:spPr/>
    </dgm:pt>
    <dgm:pt modelId="{F2E95621-BBC6-426E-B93E-58F6876F41C9}" type="pres">
      <dgm:prSet presAssocID="{44DEAABE-38B9-48EE-9F17-92E9CDA01CA9}" presName="boxAndChildren" presStyleCnt="0"/>
      <dgm:spPr/>
    </dgm:pt>
    <dgm:pt modelId="{F8FE98D5-E92B-4E7A-BC22-9D908B764AF8}" type="pres">
      <dgm:prSet presAssocID="{44DEAABE-38B9-48EE-9F17-92E9CDA01CA9}" presName="parentTextBox" presStyleLbl="node1" presStyleIdx="0" presStyleCnt="3"/>
      <dgm:spPr/>
    </dgm:pt>
    <dgm:pt modelId="{896B724D-01F2-44D0-96F4-3BFBE1233735}" type="pres">
      <dgm:prSet presAssocID="{A31468F2-6E8D-4E54-92D5-C59F8E8AA498}" presName="sp" presStyleCnt="0"/>
      <dgm:spPr/>
    </dgm:pt>
    <dgm:pt modelId="{E1913F12-190A-4437-8C4F-800C15123C0E}" type="pres">
      <dgm:prSet presAssocID="{534BF360-D4F7-4BDA-B736-81623DE56B44}" presName="arrowAndChildren" presStyleCnt="0"/>
      <dgm:spPr/>
    </dgm:pt>
    <dgm:pt modelId="{05CCCE48-6DE0-4138-B3CE-8DE5C5CE3A5D}" type="pres">
      <dgm:prSet presAssocID="{534BF360-D4F7-4BDA-B736-81623DE56B44}" presName="parentTextArrow" presStyleLbl="node1" presStyleIdx="1" presStyleCnt="3"/>
      <dgm:spPr/>
    </dgm:pt>
    <dgm:pt modelId="{2D635AAC-DC17-450E-B6AB-9009053E1D57}" type="pres">
      <dgm:prSet presAssocID="{8866E64F-C45E-4F17-B2B7-7666FA9CE8DF}" presName="sp" presStyleCnt="0"/>
      <dgm:spPr/>
    </dgm:pt>
    <dgm:pt modelId="{620D71C1-7690-4D0C-9394-9DD5F7DCEC4E}" type="pres">
      <dgm:prSet presAssocID="{D22524F5-F1FD-449D-A3F8-F77D0F3C0F04}" presName="arrowAndChildren" presStyleCnt="0"/>
      <dgm:spPr/>
    </dgm:pt>
    <dgm:pt modelId="{37B1C21E-C7EA-4869-A861-778DBCA82C1D}" type="pres">
      <dgm:prSet presAssocID="{D22524F5-F1FD-449D-A3F8-F77D0F3C0F04}" presName="parentTextArrow" presStyleLbl="node1" presStyleIdx="2" presStyleCnt="3"/>
      <dgm:spPr/>
    </dgm:pt>
  </dgm:ptLst>
  <dgm:cxnLst>
    <dgm:cxn modelId="{0F612C04-7721-46DE-AB85-DAA17141A9E6}" srcId="{494AB1CC-6180-4DEB-ACE3-915064F28CA6}" destId="{534BF360-D4F7-4BDA-B736-81623DE56B44}" srcOrd="1" destOrd="0" parTransId="{797D31AD-C9AF-43DA-8AEE-39156545359F}" sibTransId="{A31468F2-6E8D-4E54-92D5-C59F8E8AA498}"/>
    <dgm:cxn modelId="{C5EDF01A-526A-433B-ACDA-562F859854B2}" type="presOf" srcId="{494AB1CC-6180-4DEB-ACE3-915064F28CA6}" destId="{0073DE2E-2D0C-4727-BFE2-2E6546B28558}" srcOrd="0" destOrd="0" presId="urn:microsoft.com/office/officeart/2005/8/layout/process4"/>
    <dgm:cxn modelId="{3382615C-98F2-4BD4-B076-E0C6A7ED9914}" srcId="{494AB1CC-6180-4DEB-ACE3-915064F28CA6}" destId="{D22524F5-F1FD-449D-A3F8-F77D0F3C0F04}" srcOrd="0" destOrd="0" parTransId="{607E9728-0D56-4F64-AFC0-7F8B80E3BCA3}" sibTransId="{8866E64F-C45E-4F17-B2B7-7666FA9CE8DF}"/>
    <dgm:cxn modelId="{B03CF987-6CD2-4597-B188-581A8C8424ED}" type="presOf" srcId="{534BF360-D4F7-4BDA-B736-81623DE56B44}" destId="{05CCCE48-6DE0-4138-B3CE-8DE5C5CE3A5D}" srcOrd="0" destOrd="0" presId="urn:microsoft.com/office/officeart/2005/8/layout/process4"/>
    <dgm:cxn modelId="{82EF4D96-5C2E-4E0B-A694-C9FDD5C422B2}" type="presOf" srcId="{44DEAABE-38B9-48EE-9F17-92E9CDA01CA9}" destId="{F8FE98D5-E92B-4E7A-BC22-9D908B764AF8}" srcOrd="0" destOrd="0" presId="urn:microsoft.com/office/officeart/2005/8/layout/process4"/>
    <dgm:cxn modelId="{A7AB1DA1-8A38-4E62-8373-50069B051831}" type="presOf" srcId="{D22524F5-F1FD-449D-A3F8-F77D0F3C0F04}" destId="{37B1C21E-C7EA-4869-A861-778DBCA82C1D}" srcOrd="0" destOrd="0" presId="urn:microsoft.com/office/officeart/2005/8/layout/process4"/>
    <dgm:cxn modelId="{34C75EBC-4EDC-4F9A-B564-022CED4AAC42}" srcId="{494AB1CC-6180-4DEB-ACE3-915064F28CA6}" destId="{44DEAABE-38B9-48EE-9F17-92E9CDA01CA9}" srcOrd="2" destOrd="0" parTransId="{1A939A2B-7DA7-4936-B511-5F0830B366EA}" sibTransId="{04BAD3B6-13DE-4F68-8B6D-40AEE5FAFAD3}"/>
    <dgm:cxn modelId="{8CA4CCDE-5402-47CF-BFC5-E05330339985}" type="presParOf" srcId="{0073DE2E-2D0C-4727-BFE2-2E6546B28558}" destId="{F2E95621-BBC6-426E-B93E-58F6876F41C9}" srcOrd="0" destOrd="0" presId="urn:microsoft.com/office/officeart/2005/8/layout/process4"/>
    <dgm:cxn modelId="{D3ADF113-ACD0-4348-BC22-47EA62AA64F1}" type="presParOf" srcId="{F2E95621-BBC6-426E-B93E-58F6876F41C9}" destId="{F8FE98D5-E92B-4E7A-BC22-9D908B764AF8}" srcOrd="0" destOrd="0" presId="urn:microsoft.com/office/officeart/2005/8/layout/process4"/>
    <dgm:cxn modelId="{0C841531-2275-401B-A190-82F29233AA74}" type="presParOf" srcId="{0073DE2E-2D0C-4727-BFE2-2E6546B28558}" destId="{896B724D-01F2-44D0-96F4-3BFBE1233735}" srcOrd="1" destOrd="0" presId="urn:microsoft.com/office/officeart/2005/8/layout/process4"/>
    <dgm:cxn modelId="{53D0927F-90C8-482F-98FF-0321528B00EB}" type="presParOf" srcId="{0073DE2E-2D0C-4727-BFE2-2E6546B28558}" destId="{E1913F12-190A-4437-8C4F-800C15123C0E}" srcOrd="2" destOrd="0" presId="urn:microsoft.com/office/officeart/2005/8/layout/process4"/>
    <dgm:cxn modelId="{3038F540-0D7C-4DC0-9DF8-A27C20F9FFD3}" type="presParOf" srcId="{E1913F12-190A-4437-8C4F-800C15123C0E}" destId="{05CCCE48-6DE0-4138-B3CE-8DE5C5CE3A5D}" srcOrd="0" destOrd="0" presId="urn:microsoft.com/office/officeart/2005/8/layout/process4"/>
    <dgm:cxn modelId="{4FCD9719-D194-4FD0-87F4-D3C7F1457041}" type="presParOf" srcId="{0073DE2E-2D0C-4727-BFE2-2E6546B28558}" destId="{2D635AAC-DC17-450E-B6AB-9009053E1D57}" srcOrd="3" destOrd="0" presId="urn:microsoft.com/office/officeart/2005/8/layout/process4"/>
    <dgm:cxn modelId="{ED3C4269-F156-45D7-9686-1D834496ED66}" type="presParOf" srcId="{0073DE2E-2D0C-4727-BFE2-2E6546B28558}" destId="{620D71C1-7690-4D0C-9394-9DD5F7DCEC4E}" srcOrd="4" destOrd="0" presId="urn:microsoft.com/office/officeart/2005/8/layout/process4"/>
    <dgm:cxn modelId="{931CB2AF-B6DA-43E9-A21B-8D05B7DBC130}" type="presParOf" srcId="{620D71C1-7690-4D0C-9394-9DD5F7DCEC4E}" destId="{37B1C21E-C7EA-4869-A861-778DBCA82C1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4B8BFB-031F-4DF7-8DC5-D728EEB63ED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3BD6573-A8F1-4859-8FA0-9BC8371DF74D}">
      <dgm:prSet/>
      <dgm:spPr/>
      <dgm:t>
        <a:bodyPr/>
        <a:lstStyle/>
        <a:p>
          <a:r>
            <a:rPr lang="en-US"/>
            <a:t>Data analysis (yes, this is first)</a:t>
          </a:r>
        </a:p>
      </dgm:t>
    </dgm:pt>
    <dgm:pt modelId="{D1A1F63B-7E6A-450D-96ED-AC056ECEFA3C}" type="parTrans" cxnId="{4149AEA8-5960-4060-B7E1-F7CC2587E129}">
      <dgm:prSet/>
      <dgm:spPr/>
      <dgm:t>
        <a:bodyPr/>
        <a:lstStyle/>
        <a:p>
          <a:endParaRPr lang="en-US"/>
        </a:p>
      </dgm:t>
    </dgm:pt>
    <dgm:pt modelId="{07476373-2E5D-4666-9440-632174DD78A6}" type="sibTrans" cxnId="{4149AEA8-5960-4060-B7E1-F7CC2587E129}">
      <dgm:prSet/>
      <dgm:spPr/>
      <dgm:t>
        <a:bodyPr/>
        <a:lstStyle/>
        <a:p>
          <a:endParaRPr lang="en-US"/>
        </a:p>
      </dgm:t>
    </dgm:pt>
    <dgm:pt modelId="{A3D13A29-F516-4E39-B16B-AC5DAF0C3C24}">
      <dgm:prSet/>
      <dgm:spPr/>
      <dgm:t>
        <a:bodyPr/>
        <a:lstStyle/>
        <a:p>
          <a:r>
            <a:rPr lang="en-US"/>
            <a:t>Data cultivation</a:t>
          </a:r>
        </a:p>
      </dgm:t>
    </dgm:pt>
    <dgm:pt modelId="{3261333A-8467-43B9-B904-66269F13C755}" type="parTrans" cxnId="{EFB00641-C609-493A-BE5B-FF2ACEF6B237}">
      <dgm:prSet/>
      <dgm:spPr/>
      <dgm:t>
        <a:bodyPr/>
        <a:lstStyle/>
        <a:p>
          <a:endParaRPr lang="en-US"/>
        </a:p>
      </dgm:t>
    </dgm:pt>
    <dgm:pt modelId="{19C4AC5D-0DD4-479D-883E-63AE8AA0A575}" type="sibTrans" cxnId="{EFB00641-C609-493A-BE5B-FF2ACEF6B237}">
      <dgm:prSet/>
      <dgm:spPr/>
      <dgm:t>
        <a:bodyPr/>
        <a:lstStyle/>
        <a:p>
          <a:endParaRPr lang="en-US"/>
        </a:p>
      </dgm:t>
    </dgm:pt>
    <dgm:pt modelId="{66EF4D4F-15F8-4143-9377-7ADB3E73335A}">
      <dgm:prSet/>
      <dgm:spPr/>
      <dgm:t>
        <a:bodyPr/>
        <a:lstStyle/>
        <a:p>
          <a:r>
            <a:rPr lang="en-US"/>
            <a:t>Data presentation</a:t>
          </a:r>
        </a:p>
      </dgm:t>
    </dgm:pt>
    <dgm:pt modelId="{4C38B245-0540-4137-8E3A-3F921D1F6D98}" type="parTrans" cxnId="{564B537F-AC93-4B03-8CA1-2DF733FB4283}">
      <dgm:prSet/>
      <dgm:spPr/>
      <dgm:t>
        <a:bodyPr/>
        <a:lstStyle/>
        <a:p>
          <a:endParaRPr lang="en-US"/>
        </a:p>
      </dgm:t>
    </dgm:pt>
    <dgm:pt modelId="{BA44A549-D91D-4767-BE04-50532CC66AED}" type="sibTrans" cxnId="{564B537F-AC93-4B03-8CA1-2DF733FB4283}">
      <dgm:prSet/>
      <dgm:spPr/>
      <dgm:t>
        <a:bodyPr/>
        <a:lstStyle/>
        <a:p>
          <a:endParaRPr lang="en-US"/>
        </a:p>
      </dgm:t>
    </dgm:pt>
    <dgm:pt modelId="{FB43F6BE-8F46-454D-B975-E395331FE81C}" type="pres">
      <dgm:prSet presAssocID="{EE4B8BFB-031F-4DF7-8DC5-D728EEB63EDB}" presName="root" presStyleCnt="0">
        <dgm:presLayoutVars>
          <dgm:dir/>
          <dgm:resizeHandles val="exact"/>
        </dgm:presLayoutVars>
      </dgm:prSet>
      <dgm:spPr/>
    </dgm:pt>
    <dgm:pt modelId="{D2CB136D-3D9E-4CFC-9ABD-29715D471464}" type="pres">
      <dgm:prSet presAssocID="{F3BD6573-A8F1-4859-8FA0-9BC8371DF74D}" presName="compNode" presStyleCnt="0"/>
      <dgm:spPr/>
    </dgm:pt>
    <dgm:pt modelId="{04A4C29C-8CE0-45D7-889C-9547E29AB49A}" type="pres">
      <dgm:prSet presAssocID="{F3BD6573-A8F1-4859-8FA0-9BC8371DF74D}" presName="bgRect" presStyleLbl="bgShp" presStyleIdx="0" presStyleCnt="3"/>
      <dgm:spPr/>
    </dgm:pt>
    <dgm:pt modelId="{CE1FA7A0-4D6F-4F83-BFC9-792BCAB1C051}" type="pres">
      <dgm:prSet presAssocID="{F3BD6573-A8F1-4859-8FA0-9BC8371DF74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96DC991C-1A9D-4A43-92D5-D3D73DE04ECB}" type="pres">
      <dgm:prSet presAssocID="{F3BD6573-A8F1-4859-8FA0-9BC8371DF74D}" presName="spaceRect" presStyleCnt="0"/>
      <dgm:spPr/>
    </dgm:pt>
    <dgm:pt modelId="{DC9775D9-1FA7-4E01-A8D9-A97571C2C4D2}" type="pres">
      <dgm:prSet presAssocID="{F3BD6573-A8F1-4859-8FA0-9BC8371DF74D}" presName="parTx" presStyleLbl="revTx" presStyleIdx="0" presStyleCnt="3">
        <dgm:presLayoutVars>
          <dgm:chMax val="0"/>
          <dgm:chPref val="0"/>
        </dgm:presLayoutVars>
      </dgm:prSet>
      <dgm:spPr/>
    </dgm:pt>
    <dgm:pt modelId="{8B282A83-98DE-46B1-98C3-FE320886DDBF}" type="pres">
      <dgm:prSet presAssocID="{07476373-2E5D-4666-9440-632174DD78A6}" presName="sibTrans" presStyleCnt="0"/>
      <dgm:spPr/>
    </dgm:pt>
    <dgm:pt modelId="{79F0807D-5924-49C1-BF2D-4C945BA4C5FE}" type="pres">
      <dgm:prSet presAssocID="{A3D13A29-F516-4E39-B16B-AC5DAF0C3C24}" presName="compNode" presStyleCnt="0"/>
      <dgm:spPr/>
    </dgm:pt>
    <dgm:pt modelId="{0E434A04-5E83-4D42-8820-B4DAA27D5829}" type="pres">
      <dgm:prSet presAssocID="{A3D13A29-F516-4E39-B16B-AC5DAF0C3C24}" presName="bgRect" presStyleLbl="bgShp" presStyleIdx="1" presStyleCnt="3"/>
      <dgm:spPr/>
    </dgm:pt>
    <dgm:pt modelId="{4D56A68F-3576-4CB0-954B-40E5824A16F7}" type="pres">
      <dgm:prSet presAssocID="{A3D13A29-F516-4E39-B16B-AC5DAF0C3C2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lant"/>
        </a:ext>
      </dgm:extLst>
    </dgm:pt>
    <dgm:pt modelId="{1F89023B-77C1-41E6-95D9-A243F267779A}" type="pres">
      <dgm:prSet presAssocID="{A3D13A29-F516-4E39-B16B-AC5DAF0C3C24}" presName="spaceRect" presStyleCnt="0"/>
      <dgm:spPr/>
    </dgm:pt>
    <dgm:pt modelId="{79CFA884-7E40-4D69-88BB-974A24C3D189}" type="pres">
      <dgm:prSet presAssocID="{A3D13A29-F516-4E39-B16B-AC5DAF0C3C24}" presName="parTx" presStyleLbl="revTx" presStyleIdx="1" presStyleCnt="3">
        <dgm:presLayoutVars>
          <dgm:chMax val="0"/>
          <dgm:chPref val="0"/>
        </dgm:presLayoutVars>
      </dgm:prSet>
      <dgm:spPr/>
    </dgm:pt>
    <dgm:pt modelId="{89104566-217A-4AF0-921E-E99FBA5BEA47}" type="pres">
      <dgm:prSet presAssocID="{19C4AC5D-0DD4-479D-883E-63AE8AA0A575}" presName="sibTrans" presStyleCnt="0"/>
      <dgm:spPr/>
    </dgm:pt>
    <dgm:pt modelId="{707F4C7D-9A28-412B-876D-F41E35D8E5EB}" type="pres">
      <dgm:prSet presAssocID="{66EF4D4F-15F8-4143-9377-7ADB3E73335A}" presName="compNode" presStyleCnt="0"/>
      <dgm:spPr/>
    </dgm:pt>
    <dgm:pt modelId="{33B9A8F7-E140-4FA0-BFD6-11E3A5248851}" type="pres">
      <dgm:prSet presAssocID="{66EF4D4F-15F8-4143-9377-7ADB3E73335A}" presName="bgRect" presStyleLbl="bgShp" presStyleIdx="2" presStyleCnt="3"/>
      <dgm:spPr/>
    </dgm:pt>
    <dgm:pt modelId="{99301911-8A73-4953-9831-CBFF824E834A}" type="pres">
      <dgm:prSet presAssocID="{66EF4D4F-15F8-4143-9377-7ADB3E73335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atistics"/>
        </a:ext>
      </dgm:extLst>
    </dgm:pt>
    <dgm:pt modelId="{20428CCE-3EA1-4E9E-9E98-BF5E0241E1BD}" type="pres">
      <dgm:prSet presAssocID="{66EF4D4F-15F8-4143-9377-7ADB3E73335A}" presName="spaceRect" presStyleCnt="0"/>
      <dgm:spPr/>
    </dgm:pt>
    <dgm:pt modelId="{FAB3C938-4EAE-4F33-97A3-0B7EF6424209}" type="pres">
      <dgm:prSet presAssocID="{66EF4D4F-15F8-4143-9377-7ADB3E73335A}" presName="parTx" presStyleLbl="revTx" presStyleIdx="2" presStyleCnt="3">
        <dgm:presLayoutVars>
          <dgm:chMax val="0"/>
          <dgm:chPref val="0"/>
        </dgm:presLayoutVars>
      </dgm:prSet>
      <dgm:spPr/>
    </dgm:pt>
  </dgm:ptLst>
  <dgm:cxnLst>
    <dgm:cxn modelId="{EFB00641-C609-493A-BE5B-FF2ACEF6B237}" srcId="{EE4B8BFB-031F-4DF7-8DC5-D728EEB63EDB}" destId="{A3D13A29-F516-4E39-B16B-AC5DAF0C3C24}" srcOrd="1" destOrd="0" parTransId="{3261333A-8467-43B9-B904-66269F13C755}" sibTransId="{19C4AC5D-0DD4-479D-883E-63AE8AA0A575}"/>
    <dgm:cxn modelId="{8D38C17E-41F1-4F1B-997E-5B21448F2F67}" type="presOf" srcId="{66EF4D4F-15F8-4143-9377-7ADB3E73335A}" destId="{FAB3C938-4EAE-4F33-97A3-0B7EF6424209}" srcOrd="0" destOrd="0" presId="urn:microsoft.com/office/officeart/2018/2/layout/IconVerticalSolidList"/>
    <dgm:cxn modelId="{564B537F-AC93-4B03-8CA1-2DF733FB4283}" srcId="{EE4B8BFB-031F-4DF7-8DC5-D728EEB63EDB}" destId="{66EF4D4F-15F8-4143-9377-7ADB3E73335A}" srcOrd="2" destOrd="0" parTransId="{4C38B245-0540-4137-8E3A-3F921D1F6D98}" sibTransId="{BA44A549-D91D-4767-BE04-50532CC66AED}"/>
    <dgm:cxn modelId="{4149AEA8-5960-4060-B7E1-F7CC2587E129}" srcId="{EE4B8BFB-031F-4DF7-8DC5-D728EEB63EDB}" destId="{F3BD6573-A8F1-4859-8FA0-9BC8371DF74D}" srcOrd="0" destOrd="0" parTransId="{D1A1F63B-7E6A-450D-96ED-AC056ECEFA3C}" sibTransId="{07476373-2E5D-4666-9440-632174DD78A6}"/>
    <dgm:cxn modelId="{6DDC71B1-3BF4-42D4-A5C5-67BE5C28F2FF}" type="presOf" srcId="{F3BD6573-A8F1-4859-8FA0-9BC8371DF74D}" destId="{DC9775D9-1FA7-4E01-A8D9-A97571C2C4D2}" srcOrd="0" destOrd="0" presId="urn:microsoft.com/office/officeart/2018/2/layout/IconVerticalSolidList"/>
    <dgm:cxn modelId="{680829CE-3E67-47F1-9260-0250651E9125}" type="presOf" srcId="{EE4B8BFB-031F-4DF7-8DC5-D728EEB63EDB}" destId="{FB43F6BE-8F46-454D-B975-E395331FE81C}" srcOrd="0" destOrd="0" presId="urn:microsoft.com/office/officeart/2018/2/layout/IconVerticalSolidList"/>
    <dgm:cxn modelId="{D220CECF-F72F-41EC-83BE-E2E311B66FD2}" type="presOf" srcId="{A3D13A29-F516-4E39-B16B-AC5DAF0C3C24}" destId="{79CFA884-7E40-4D69-88BB-974A24C3D189}" srcOrd="0" destOrd="0" presId="urn:microsoft.com/office/officeart/2018/2/layout/IconVerticalSolidList"/>
    <dgm:cxn modelId="{119CAC3D-29F6-4EE8-ADF5-7BF1EE32A067}" type="presParOf" srcId="{FB43F6BE-8F46-454D-B975-E395331FE81C}" destId="{D2CB136D-3D9E-4CFC-9ABD-29715D471464}" srcOrd="0" destOrd="0" presId="urn:microsoft.com/office/officeart/2018/2/layout/IconVerticalSolidList"/>
    <dgm:cxn modelId="{C199C3BE-D9FC-408A-ABBB-D339BD1E838A}" type="presParOf" srcId="{D2CB136D-3D9E-4CFC-9ABD-29715D471464}" destId="{04A4C29C-8CE0-45D7-889C-9547E29AB49A}" srcOrd="0" destOrd="0" presId="urn:microsoft.com/office/officeart/2018/2/layout/IconVerticalSolidList"/>
    <dgm:cxn modelId="{B6FA2F4F-B176-46F7-82EE-75CA0B36C144}" type="presParOf" srcId="{D2CB136D-3D9E-4CFC-9ABD-29715D471464}" destId="{CE1FA7A0-4D6F-4F83-BFC9-792BCAB1C051}" srcOrd="1" destOrd="0" presId="urn:microsoft.com/office/officeart/2018/2/layout/IconVerticalSolidList"/>
    <dgm:cxn modelId="{5DC10F79-B4EA-4A4B-9962-9F451B288DBF}" type="presParOf" srcId="{D2CB136D-3D9E-4CFC-9ABD-29715D471464}" destId="{96DC991C-1A9D-4A43-92D5-D3D73DE04ECB}" srcOrd="2" destOrd="0" presId="urn:microsoft.com/office/officeart/2018/2/layout/IconVerticalSolidList"/>
    <dgm:cxn modelId="{1D529728-7E4E-47C8-BB6A-E37247A5F965}" type="presParOf" srcId="{D2CB136D-3D9E-4CFC-9ABD-29715D471464}" destId="{DC9775D9-1FA7-4E01-A8D9-A97571C2C4D2}" srcOrd="3" destOrd="0" presId="urn:microsoft.com/office/officeart/2018/2/layout/IconVerticalSolidList"/>
    <dgm:cxn modelId="{1F8A503B-8002-4E51-A749-3EB07A2DD2AB}" type="presParOf" srcId="{FB43F6BE-8F46-454D-B975-E395331FE81C}" destId="{8B282A83-98DE-46B1-98C3-FE320886DDBF}" srcOrd="1" destOrd="0" presId="urn:microsoft.com/office/officeart/2018/2/layout/IconVerticalSolidList"/>
    <dgm:cxn modelId="{BE941BA1-696B-47F1-9C12-FA9ABEDFC8E3}" type="presParOf" srcId="{FB43F6BE-8F46-454D-B975-E395331FE81C}" destId="{79F0807D-5924-49C1-BF2D-4C945BA4C5FE}" srcOrd="2" destOrd="0" presId="urn:microsoft.com/office/officeart/2018/2/layout/IconVerticalSolidList"/>
    <dgm:cxn modelId="{99BCE75A-0589-4E59-92C9-F235C49F17FB}" type="presParOf" srcId="{79F0807D-5924-49C1-BF2D-4C945BA4C5FE}" destId="{0E434A04-5E83-4D42-8820-B4DAA27D5829}" srcOrd="0" destOrd="0" presId="urn:microsoft.com/office/officeart/2018/2/layout/IconVerticalSolidList"/>
    <dgm:cxn modelId="{7F5CBF1D-5E57-4FC4-AC24-1E7636764135}" type="presParOf" srcId="{79F0807D-5924-49C1-BF2D-4C945BA4C5FE}" destId="{4D56A68F-3576-4CB0-954B-40E5824A16F7}" srcOrd="1" destOrd="0" presId="urn:microsoft.com/office/officeart/2018/2/layout/IconVerticalSolidList"/>
    <dgm:cxn modelId="{98EFB4EE-D2A3-4140-881B-7BDF537D3B8E}" type="presParOf" srcId="{79F0807D-5924-49C1-BF2D-4C945BA4C5FE}" destId="{1F89023B-77C1-41E6-95D9-A243F267779A}" srcOrd="2" destOrd="0" presId="urn:microsoft.com/office/officeart/2018/2/layout/IconVerticalSolidList"/>
    <dgm:cxn modelId="{3A7D7D61-AB74-4812-BE3B-5E8D62B892B4}" type="presParOf" srcId="{79F0807D-5924-49C1-BF2D-4C945BA4C5FE}" destId="{79CFA884-7E40-4D69-88BB-974A24C3D189}" srcOrd="3" destOrd="0" presId="urn:microsoft.com/office/officeart/2018/2/layout/IconVerticalSolidList"/>
    <dgm:cxn modelId="{70A83A17-6454-4073-9618-7D87B7134799}" type="presParOf" srcId="{FB43F6BE-8F46-454D-B975-E395331FE81C}" destId="{89104566-217A-4AF0-921E-E99FBA5BEA47}" srcOrd="3" destOrd="0" presId="urn:microsoft.com/office/officeart/2018/2/layout/IconVerticalSolidList"/>
    <dgm:cxn modelId="{6DF4C5DE-2EA7-46C2-AB4A-2E2EE267DD67}" type="presParOf" srcId="{FB43F6BE-8F46-454D-B975-E395331FE81C}" destId="{707F4C7D-9A28-412B-876D-F41E35D8E5EB}" srcOrd="4" destOrd="0" presId="urn:microsoft.com/office/officeart/2018/2/layout/IconVerticalSolidList"/>
    <dgm:cxn modelId="{F3830114-5EAF-40A4-B81C-4527BB2AFB92}" type="presParOf" srcId="{707F4C7D-9A28-412B-876D-F41E35D8E5EB}" destId="{33B9A8F7-E140-4FA0-BFD6-11E3A5248851}" srcOrd="0" destOrd="0" presId="urn:microsoft.com/office/officeart/2018/2/layout/IconVerticalSolidList"/>
    <dgm:cxn modelId="{28E6EF30-EA03-4040-8C98-806380C064E1}" type="presParOf" srcId="{707F4C7D-9A28-412B-876D-F41E35D8E5EB}" destId="{99301911-8A73-4953-9831-CBFF824E834A}" srcOrd="1" destOrd="0" presId="urn:microsoft.com/office/officeart/2018/2/layout/IconVerticalSolidList"/>
    <dgm:cxn modelId="{6D5B0700-1D5B-45CA-A103-5047221E7525}" type="presParOf" srcId="{707F4C7D-9A28-412B-876D-F41E35D8E5EB}" destId="{20428CCE-3EA1-4E9E-9E98-BF5E0241E1BD}" srcOrd="2" destOrd="0" presId="urn:microsoft.com/office/officeart/2018/2/layout/IconVerticalSolidList"/>
    <dgm:cxn modelId="{4E782A8E-D6AC-48C8-9822-88559CD3393D}" type="presParOf" srcId="{707F4C7D-9A28-412B-876D-F41E35D8E5EB}" destId="{FAB3C938-4EAE-4F33-97A3-0B7EF642420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8869D1-913A-4F45-9BB3-0B076190DCF2}" type="doc">
      <dgm:prSet loTypeId="urn:microsoft.com/office/officeart/2005/8/layout/vList2" loCatId="list" qsTypeId="urn:microsoft.com/office/officeart/2005/8/quickstyle/simple3" qsCatId="simple" csTypeId="urn:microsoft.com/office/officeart/2005/8/colors/colorful2" csCatId="colorful" phldr="1"/>
      <dgm:spPr/>
      <dgm:t>
        <a:bodyPr/>
        <a:lstStyle/>
        <a:p>
          <a:endParaRPr lang="en-US"/>
        </a:p>
      </dgm:t>
    </dgm:pt>
    <dgm:pt modelId="{77AEE7E7-13B6-4F51-BA99-D3CE6D3C2D3A}">
      <dgm:prSet/>
      <dgm:spPr/>
      <dgm:t>
        <a:bodyPr/>
        <a:lstStyle/>
        <a:p>
          <a:r>
            <a:rPr lang="en-US" baseline="0"/>
            <a:t>The number of articles in Google News at that astrological degree difference between the Sun and the minor planet.</a:t>
          </a:r>
          <a:endParaRPr lang="en-US"/>
        </a:p>
      </dgm:t>
    </dgm:pt>
    <dgm:pt modelId="{F1091326-E0EE-4991-8879-A3066FE9EAB9}" type="parTrans" cxnId="{31CE6994-3466-4675-8EA6-6CF9CEE95F5F}">
      <dgm:prSet/>
      <dgm:spPr/>
      <dgm:t>
        <a:bodyPr/>
        <a:lstStyle/>
        <a:p>
          <a:endParaRPr lang="en-US"/>
        </a:p>
      </dgm:t>
    </dgm:pt>
    <dgm:pt modelId="{00EF2E7E-B6E8-475D-91BB-39B42EE7A684}" type="sibTrans" cxnId="{31CE6994-3466-4675-8EA6-6CF9CEE95F5F}">
      <dgm:prSet/>
      <dgm:spPr/>
      <dgm:t>
        <a:bodyPr/>
        <a:lstStyle/>
        <a:p>
          <a:endParaRPr lang="en-US"/>
        </a:p>
      </dgm:t>
    </dgm:pt>
    <dgm:pt modelId="{3C7A05DF-7F43-40A1-9240-7B0F04C72AC7}">
      <dgm:prSet/>
      <dgm:spPr/>
      <dgm:t>
        <a:bodyPr/>
        <a:lstStyle/>
        <a:p>
          <a:r>
            <a:rPr lang="en-US" baseline="0"/>
            <a:t>Note that this approach is zodiac- and house-agnostic. We are just considering degree differences.</a:t>
          </a:r>
          <a:endParaRPr lang="en-US"/>
        </a:p>
      </dgm:t>
    </dgm:pt>
    <dgm:pt modelId="{1C202ED7-6245-4851-893C-A2DD7DBB05F8}" type="parTrans" cxnId="{F7C36D74-CF72-4A7C-B77C-F28DD933113C}">
      <dgm:prSet/>
      <dgm:spPr/>
      <dgm:t>
        <a:bodyPr/>
        <a:lstStyle/>
        <a:p>
          <a:endParaRPr lang="en-US"/>
        </a:p>
      </dgm:t>
    </dgm:pt>
    <dgm:pt modelId="{60960E9E-D01D-40F0-80EA-679C5A0CFFD8}" type="sibTrans" cxnId="{F7C36D74-CF72-4A7C-B77C-F28DD933113C}">
      <dgm:prSet/>
      <dgm:spPr/>
      <dgm:t>
        <a:bodyPr/>
        <a:lstStyle/>
        <a:p>
          <a:endParaRPr lang="en-US"/>
        </a:p>
      </dgm:t>
    </dgm:pt>
    <dgm:pt modelId="{7D97B731-E05B-4686-8680-77BDCD48E600}" type="pres">
      <dgm:prSet presAssocID="{578869D1-913A-4F45-9BB3-0B076190DCF2}" presName="linear" presStyleCnt="0">
        <dgm:presLayoutVars>
          <dgm:animLvl val="lvl"/>
          <dgm:resizeHandles val="exact"/>
        </dgm:presLayoutVars>
      </dgm:prSet>
      <dgm:spPr/>
    </dgm:pt>
    <dgm:pt modelId="{AA8BE6FC-18DA-4840-B7D2-6B74F84E034B}" type="pres">
      <dgm:prSet presAssocID="{77AEE7E7-13B6-4F51-BA99-D3CE6D3C2D3A}" presName="parentText" presStyleLbl="node1" presStyleIdx="0" presStyleCnt="2">
        <dgm:presLayoutVars>
          <dgm:chMax val="0"/>
          <dgm:bulletEnabled val="1"/>
        </dgm:presLayoutVars>
      </dgm:prSet>
      <dgm:spPr/>
    </dgm:pt>
    <dgm:pt modelId="{8432FEFE-7535-46C6-8D8C-1B56FD6B84DB}" type="pres">
      <dgm:prSet presAssocID="{00EF2E7E-B6E8-475D-91BB-39B42EE7A684}" presName="spacer" presStyleCnt="0"/>
      <dgm:spPr/>
    </dgm:pt>
    <dgm:pt modelId="{E8935C95-A423-4CBB-92EE-A58BBB308252}" type="pres">
      <dgm:prSet presAssocID="{3C7A05DF-7F43-40A1-9240-7B0F04C72AC7}" presName="parentText" presStyleLbl="node1" presStyleIdx="1" presStyleCnt="2">
        <dgm:presLayoutVars>
          <dgm:chMax val="0"/>
          <dgm:bulletEnabled val="1"/>
        </dgm:presLayoutVars>
      </dgm:prSet>
      <dgm:spPr/>
    </dgm:pt>
  </dgm:ptLst>
  <dgm:cxnLst>
    <dgm:cxn modelId="{F7C36D74-CF72-4A7C-B77C-F28DD933113C}" srcId="{578869D1-913A-4F45-9BB3-0B076190DCF2}" destId="{3C7A05DF-7F43-40A1-9240-7B0F04C72AC7}" srcOrd="1" destOrd="0" parTransId="{1C202ED7-6245-4851-893C-A2DD7DBB05F8}" sibTransId="{60960E9E-D01D-40F0-80EA-679C5A0CFFD8}"/>
    <dgm:cxn modelId="{E7926357-5FEB-43A0-92F7-D57338F6B81E}" type="presOf" srcId="{3C7A05DF-7F43-40A1-9240-7B0F04C72AC7}" destId="{E8935C95-A423-4CBB-92EE-A58BBB308252}" srcOrd="0" destOrd="0" presId="urn:microsoft.com/office/officeart/2005/8/layout/vList2"/>
    <dgm:cxn modelId="{5677B491-9062-4208-83C6-2CDED7D81E35}" type="presOf" srcId="{578869D1-913A-4F45-9BB3-0B076190DCF2}" destId="{7D97B731-E05B-4686-8680-77BDCD48E600}" srcOrd="0" destOrd="0" presId="urn:microsoft.com/office/officeart/2005/8/layout/vList2"/>
    <dgm:cxn modelId="{31CE6994-3466-4675-8EA6-6CF9CEE95F5F}" srcId="{578869D1-913A-4F45-9BB3-0B076190DCF2}" destId="{77AEE7E7-13B6-4F51-BA99-D3CE6D3C2D3A}" srcOrd="0" destOrd="0" parTransId="{F1091326-E0EE-4991-8879-A3066FE9EAB9}" sibTransId="{00EF2E7E-B6E8-475D-91BB-39B42EE7A684}"/>
    <dgm:cxn modelId="{940603BE-9DD8-46C5-AD6B-E7BDA513AD0E}" type="presOf" srcId="{77AEE7E7-13B6-4F51-BA99-D3CE6D3C2D3A}" destId="{AA8BE6FC-18DA-4840-B7D2-6B74F84E034B}" srcOrd="0" destOrd="0" presId="urn:microsoft.com/office/officeart/2005/8/layout/vList2"/>
    <dgm:cxn modelId="{3AB5C954-094C-4B3D-9079-47BF2088C563}" type="presParOf" srcId="{7D97B731-E05B-4686-8680-77BDCD48E600}" destId="{AA8BE6FC-18DA-4840-B7D2-6B74F84E034B}" srcOrd="0" destOrd="0" presId="urn:microsoft.com/office/officeart/2005/8/layout/vList2"/>
    <dgm:cxn modelId="{F8D3172D-42E8-4CC2-BAFF-A4C743837BCD}" type="presParOf" srcId="{7D97B731-E05B-4686-8680-77BDCD48E600}" destId="{8432FEFE-7535-46C6-8D8C-1B56FD6B84DB}" srcOrd="1" destOrd="0" presId="urn:microsoft.com/office/officeart/2005/8/layout/vList2"/>
    <dgm:cxn modelId="{87730D8C-22B8-4B8D-9325-9228A852402F}" type="presParOf" srcId="{7D97B731-E05B-4686-8680-77BDCD48E600}" destId="{E8935C95-A423-4CBB-92EE-A58BBB308252}"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745CFA9-8EBE-447B-8963-E6527D326E5A}" type="doc">
      <dgm:prSet loTypeId="urn:microsoft.com/office/officeart/2005/8/layout/cycle1" loCatId="cycle" qsTypeId="urn:microsoft.com/office/officeart/2005/8/quickstyle/simple3" qsCatId="simple" csTypeId="urn:microsoft.com/office/officeart/2005/8/colors/accent1_2" csCatId="accent1" phldr="1"/>
      <dgm:spPr/>
      <dgm:t>
        <a:bodyPr/>
        <a:lstStyle/>
        <a:p>
          <a:endParaRPr lang="en-US"/>
        </a:p>
      </dgm:t>
    </dgm:pt>
    <dgm:pt modelId="{2540D150-8CDF-407B-806D-FF47703975A4}">
      <dgm:prSet/>
      <dgm:spPr/>
      <dgm:t>
        <a:bodyPr/>
        <a:lstStyle/>
        <a:p>
          <a:r>
            <a:rPr lang="en-US"/>
            <a:t>Scraper methods changed.</a:t>
          </a:r>
        </a:p>
      </dgm:t>
    </dgm:pt>
    <dgm:pt modelId="{87966F4C-764F-4FA3-980B-2DC979CF43ED}" type="parTrans" cxnId="{84A95093-21CF-4FF3-8630-D90D20082B63}">
      <dgm:prSet/>
      <dgm:spPr/>
      <dgm:t>
        <a:bodyPr/>
        <a:lstStyle/>
        <a:p>
          <a:endParaRPr lang="en-US"/>
        </a:p>
      </dgm:t>
    </dgm:pt>
    <dgm:pt modelId="{E15BD260-E3F4-4430-BB48-DB0557969489}" type="sibTrans" cxnId="{84A95093-21CF-4FF3-8630-D90D20082B63}">
      <dgm:prSet/>
      <dgm:spPr/>
      <dgm:t>
        <a:bodyPr/>
        <a:lstStyle/>
        <a:p>
          <a:endParaRPr lang="en-US"/>
        </a:p>
      </dgm:t>
    </dgm:pt>
    <dgm:pt modelId="{99C444A4-6D11-45F2-A33C-49CB4BE7D3F1}">
      <dgm:prSet/>
      <dgm:spPr/>
      <dgm:t>
        <a:bodyPr/>
        <a:lstStyle/>
        <a:p>
          <a:r>
            <a:rPr lang="en-US"/>
            <a:t>The Google News rules for scraping  changed.</a:t>
          </a:r>
        </a:p>
      </dgm:t>
    </dgm:pt>
    <dgm:pt modelId="{8EB2DB2D-874F-4CED-9245-E61DC26C10B3}" type="parTrans" cxnId="{57727E2D-E631-48F9-815F-C1F5B2F38146}">
      <dgm:prSet/>
      <dgm:spPr/>
      <dgm:t>
        <a:bodyPr/>
        <a:lstStyle/>
        <a:p>
          <a:endParaRPr lang="en-US"/>
        </a:p>
      </dgm:t>
    </dgm:pt>
    <dgm:pt modelId="{8611CD53-DD8B-4112-9693-43D1AF87A787}" type="sibTrans" cxnId="{57727E2D-E631-48F9-815F-C1F5B2F38146}">
      <dgm:prSet/>
      <dgm:spPr/>
      <dgm:t>
        <a:bodyPr/>
        <a:lstStyle/>
        <a:p>
          <a:endParaRPr lang="en-US"/>
        </a:p>
      </dgm:t>
    </dgm:pt>
    <dgm:pt modelId="{38094233-916A-40E7-B9F4-D4FB8492D15C}">
      <dgm:prSet/>
      <dgm:spPr/>
      <dgm:t>
        <a:bodyPr/>
        <a:lstStyle/>
        <a:p>
          <a:r>
            <a:rPr lang="en-US"/>
            <a:t>The OS and code platforms themselves (Python and Mathematica) changed.</a:t>
          </a:r>
        </a:p>
      </dgm:t>
    </dgm:pt>
    <dgm:pt modelId="{E1FCD249-3793-48B9-8A35-6AF34C8FF208}" type="parTrans" cxnId="{90434488-648E-4999-B3EA-BE50A5C68591}">
      <dgm:prSet/>
      <dgm:spPr/>
      <dgm:t>
        <a:bodyPr/>
        <a:lstStyle/>
        <a:p>
          <a:endParaRPr lang="en-US"/>
        </a:p>
      </dgm:t>
    </dgm:pt>
    <dgm:pt modelId="{A534FEF9-3E7F-4DDC-AC0C-339DD9794050}" type="sibTrans" cxnId="{90434488-648E-4999-B3EA-BE50A5C68591}">
      <dgm:prSet/>
      <dgm:spPr/>
      <dgm:t>
        <a:bodyPr/>
        <a:lstStyle/>
        <a:p>
          <a:endParaRPr lang="en-US"/>
        </a:p>
      </dgm:t>
    </dgm:pt>
    <dgm:pt modelId="{E159B35A-7504-9B4F-9FC0-6B9E9E9C1725}" type="pres">
      <dgm:prSet presAssocID="{4745CFA9-8EBE-447B-8963-E6527D326E5A}" presName="cycle" presStyleCnt="0">
        <dgm:presLayoutVars>
          <dgm:dir/>
          <dgm:resizeHandles val="exact"/>
        </dgm:presLayoutVars>
      </dgm:prSet>
      <dgm:spPr/>
    </dgm:pt>
    <dgm:pt modelId="{91506C68-18E7-C448-BB91-5CDDDA56D446}" type="pres">
      <dgm:prSet presAssocID="{2540D150-8CDF-407B-806D-FF47703975A4}" presName="dummy" presStyleCnt="0"/>
      <dgm:spPr/>
    </dgm:pt>
    <dgm:pt modelId="{3D48A250-5A39-F049-9639-2C01C3E4B9B4}" type="pres">
      <dgm:prSet presAssocID="{2540D150-8CDF-407B-806D-FF47703975A4}" presName="node" presStyleLbl="revTx" presStyleIdx="0" presStyleCnt="3">
        <dgm:presLayoutVars>
          <dgm:bulletEnabled val="1"/>
        </dgm:presLayoutVars>
      </dgm:prSet>
      <dgm:spPr/>
    </dgm:pt>
    <dgm:pt modelId="{0DC5A918-0BA9-5540-857D-4985963FDC9E}" type="pres">
      <dgm:prSet presAssocID="{E15BD260-E3F4-4430-BB48-DB0557969489}" presName="sibTrans" presStyleLbl="node1" presStyleIdx="0" presStyleCnt="3"/>
      <dgm:spPr/>
    </dgm:pt>
    <dgm:pt modelId="{9B0FF9A0-1CB4-044E-96C5-2FF5B68A2808}" type="pres">
      <dgm:prSet presAssocID="{99C444A4-6D11-45F2-A33C-49CB4BE7D3F1}" presName="dummy" presStyleCnt="0"/>
      <dgm:spPr/>
    </dgm:pt>
    <dgm:pt modelId="{C4E4113E-FE38-2F43-8F9A-AAC00737D5D9}" type="pres">
      <dgm:prSet presAssocID="{99C444A4-6D11-45F2-A33C-49CB4BE7D3F1}" presName="node" presStyleLbl="revTx" presStyleIdx="1" presStyleCnt="3">
        <dgm:presLayoutVars>
          <dgm:bulletEnabled val="1"/>
        </dgm:presLayoutVars>
      </dgm:prSet>
      <dgm:spPr/>
    </dgm:pt>
    <dgm:pt modelId="{4B864E6A-6D7E-9344-9D28-BE0B81304853}" type="pres">
      <dgm:prSet presAssocID="{8611CD53-DD8B-4112-9693-43D1AF87A787}" presName="sibTrans" presStyleLbl="node1" presStyleIdx="1" presStyleCnt="3"/>
      <dgm:spPr/>
    </dgm:pt>
    <dgm:pt modelId="{0CDBADD3-089B-854D-9A33-3AD04C8A21C7}" type="pres">
      <dgm:prSet presAssocID="{38094233-916A-40E7-B9F4-D4FB8492D15C}" presName="dummy" presStyleCnt="0"/>
      <dgm:spPr/>
    </dgm:pt>
    <dgm:pt modelId="{423A08AB-161D-3148-A6FF-108AF45792D1}" type="pres">
      <dgm:prSet presAssocID="{38094233-916A-40E7-B9F4-D4FB8492D15C}" presName="node" presStyleLbl="revTx" presStyleIdx="2" presStyleCnt="3">
        <dgm:presLayoutVars>
          <dgm:bulletEnabled val="1"/>
        </dgm:presLayoutVars>
      </dgm:prSet>
      <dgm:spPr/>
    </dgm:pt>
    <dgm:pt modelId="{4CFD9887-EC40-0049-B613-E9A5585412C2}" type="pres">
      <dgm:prSet presAssocID="{A534FEF9-3E7F-4DDC-AC0C-339DD9794050}" presName="sibTrans" presStyleLbl="node1" presStyleIdx="2" presStyleCnt="3"/>
      <dgm:spPr/>
    </dgm:pt>
  </dgm:ptLst>
  <dgm:cxnLst>
    <dgm:cxn modelId="{337C7908-E7B3-4940-AD27-CB7464931D66}" type="presOf" srcId="{2540D150-8CDF-407B-806D-FF47703975A4}" destId="{3D48A250-5A39-F049-9639-2C01C3E4B9B4}" srcOrd="0" destOrd="0" presId="urn:microsoft.com/office/officeart/2005/8/layout/cycle1"/>
    <dgm:cxn modelId="{57727E2D-E631-48F9-815F-C1F5B2F38146}" srcId="{4745CFA9-8EBE-447B-8963-E6527D326E5A}" destId="{99C444A4-6D11-45F2-A33C-49CB4BE7D3F1}" srcOrd="1" destOrd="0" parTransId="{8EB2DB2D-874F-4CED-9245-E61DC26C10B3}" sibTransId="{8611CD53-DD8B-4112-9693-43D1AF87A787}"/>
    <dgm:cxn modelId="{BAD34D3C-B9AD-5843-A01D-DF7E7B19C352}" type="presOf" srcId="{E15BD260-E3F4-4430-BB48-DB0557969489}" destId="{0DC5A918-0BA9-5540-857D-4985963FDC9E}" srcOrd="0" destOrd="0" presId="urn:microsoft.com/office/officeart/2005/8/layout/cycle1"/>
    <dgm:cxn modelId="{5E71963E-92EC-A646-BC21-92EB584DA890}" type="presOf" srcId="{4745CFA9-8EBE-447B-8963-E6527D326E5A}" destId="{E159B35A-7504-9B4F-9FC0-6B9E9E9C1725}" srcOrd="0" destOrd="0" presId="urn:microsoft.com/office/officeart/2005/8/layout/cycle1"/>
    <dgm:cxn modelId="{35485E74-9D22-ED43-8CCE-C49E9C0E9078}" type="presOf" srcId="{38094233-916A-40E7-B9F4-D4FB8492D15C}" destId="{423A08AB-161D-3148-A6FF-108AF45792D1}" srcOrd="0" destOrd="0" presId="urn:microsoft.com/office/officeart/2005/8/layout/cycle1"/>
    <dgm:cxn modelId="{1B498758-FCF9-A64D-AA59-CCBE57D7CDAD}" type="presOf" srcId="{8611CD53-DD8B-4112-9693-43D1AF87A787}" destId="{4B864E6A-6D7E-9344-9D28-BE0B81304853}" srcOrd="0" destOrd="0" presId="urn:microsoft.com/office/officeart/2005/8/layout/cycle1"/>
    <dgm:cxn modelId="{90434488-648E-4999-B3EA-BE50A5C68591}" srcId="{4745CFA9-8EBE-447B-8963-E6527D326E5A}" destId="{38094233-916A-40E7-B9F4-D4FB8492D15C}" srcOrd="2" destOrd="0" parTransId="{E1FCD249-3793-48B9-8A35-6AF34C8FF208}" sibTransId="{A534FEF9-3E7F-4DDC-AC0C-339DD9794050}"/>
    <dgm:cxn modelId="{84A95093-21CF-4FF3-8630-D90D20082B63}" srcId="{4745CFA9-8EBE-447B-8963-E6527D326E5A}" destId="{2540D150-8CDF-407B-806D-FF47703975A4}" srcOrd="0" destOrd="0" parTransId="{87966F4C-764F-4FA3-980B-2DC979CF43ED}" sibTransId="{E15BD260-E3F4-4430-BB48-DB0557969489}"/>
    <dgm:cxn modelId="{803C8DB1-CE6F-4542-B882-47F42FF69A85}" type="presOf" srcId="{A534FEF9-3E7F-4DDC-AC0C-339DD9794050}" destId="{4CFD9887-EC40-0049-B613-E9A5585412C2}" srcOrd="0" destOrd="0" presId="urn:microsoft.com/office/officeart/2005/8/layout/cycle1"/>
    <dgm:cxn modelId="{069826CB-359F-DA48-AD2F-0DEEC60595A6}" type="presOf" srcId="{99C444A4-6D11-45F2-A33C-49CB4BE7D3F1}" destId="{C4E4113E-FE38-2F43-8F9A-AAC00737D5D9}" srcOrd="0" destOrd="0" presId="urn:microsoft.com/office/officeart/2005/8/layout/cycle1"/>
    <dgm:cxn modelId="{766E8E76-50D6-BD47-BFD9-1A9D3A7F976A}" type="presParOf" srcId="{E159B35A-7504-9B4F-9FC0-6B9E9E9C1725}" destId="{91506C68-18E7-C448-BB91-5CDDDA56D446}" srcOrd="0" destOrd="0" presId="urn:microsoft.com/office/officeart/2005/8/layout/cycle1"/>
    <dgm:cxn modelId="{C5A487A4-0238-2445-99A0-963C9D7D6677}" type="presParOf" srcId="{E159B35A-7504-9B4F-9FC0-6B9E9E9C1725}" destId="{3D48A250-5A39-F049-9639-2C01C3E4B9B4}" srcOrd="1" destOrd="0" presId="urn:microsoft.com/office/officeart/2005/8/layout/cycle1"/>
    <dgm:cxn modelId="{3342EF85-FF0D-8B4E-A427-41B679F1AAFD}" type="presParOf" srcId="{E159B35A-7504-9B4F-9FC0-6B9E9E9C1725}" destId="{0DC5A918-0BA9-5540-857D-4985963FDC9E}" srcOrd="2" destOrd="0" presId="urn:microsoft.com/office/officeart/2005/8/layout/cycle1"/>
    <dgm:cxn modelId="{B630A862-94A8-E24B-913E-DC0D78C42B63}" type="presParOf" srcId="{E159B35A-7504-9B4F-9FC0-6B9E9E9C1725}" destId="{9B0FF9A0-1CB4-044E-96C5-2FF5B68A2808}" srcOrd="3" destOrd="0" presId="urn:microsoft.com/office/officeart/2005/8/layout/cycle1"/>
    <dgm:cxn modelId="{66E77BC3-1532-8C44-B8E4-D1CB12A3AA62}" type="presParOf" srcId="{E159B35A-7504-9B4F-9FC0-6B9E9E9C1725}" destId="{C4E4113E-FE38-2F43-8F9A-AAC00737D5D9}" srcOrd="4" destOrd="0" presId="urn:microsoft.com/office/officeart/2005/8/layout/cycle1"/>
    <dgm:cxn modelId="{812B3842-D7F9-7D4C-9420-095B391F9679}" type="presParOf" srcId="{E159B35A-7504-9B4F-9FC0-6B9E9E9C1725}" destId="{4B864E6A-6D7E-9344-9D28-BE0B81304853}" srcOrd="5" destOrd="0" presId="urn:microsoft.com/office/officeart/2005/8/layout/cycle1"/>
    <dgm:cxn modelId="{E227D857-477F-F446-B628-0773E53587C8}" type="presParOf" srcId="{E159B35A-7504-9B4F-9FC0-6B9E9E9C1725}" destId="{0CDBADD3-089B-854D-9A33-3AD04C8A21C7}" srcOrd="6" destOrd="0" presId="urn:microsoft.com/office/officeart/2005/8/layout/cycle1"/>
    <dgm:cxn modelId="{743BB9B5-E4A9-254D-B5C5-0BFF0205F665}" type="presParOf" srcId="{E159B35A-7504-9B4F-9FC0-6B9E9E9C1725}" destId="{423A08AB-161D-3148-A6FF-108AF45792D1}" srcOrd="7" destOrd="0" presId="urn:microsoft.com/office/officeart/2005/8/layout/cycle1"/>
    <dgm:cxn modelId="{9000A2B0-45CC-4143-9525-9C49344552F9}" type="presParOf" srcId="{E159B35A-7504-9B4F-9FC0-6B9E9E9C1725}" destId="{4CFD9887-EC40-0049-B613-E9A5585412C2}" srcOrd="8"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C61B944-97C6-477D-8FCA-FCC1AED27EE0}" type="doc">
      <dgm:prSet loTypeId="urn:microsoft.com/office/officeart/2005/8/layout/process4" loCatId="process" qsTypeId="urn:microsoft.com/office/officeart/2005/8/quickstyle/simple3" qsCatId="simple" csTypeId="urn:microsoft.com/office/officeart/2005/8/colors/colorful2" csCatId="colorful" phldr="1"/>
      <dgm:spPr/>
      <dgm:t>
        <a:bodyPr/>
        <a:lstStyle/>
        <a:p>
          <a:endParaRPr lang="en-US"/>
        </a:p>
      </dgm:t>
    </dgm:pt>
    <dgm:pt modelId="{8074CAAF-A0C7-40DE-B07A-3D9AE290A3AD}">
      <dgm:prSet/>
      <dgm:spPr/>
      <dgm:t>
        <a:bodyPr/>
        <a:lstStyle/>
        <a:p>
          <a:r>
            <a:rPr lang="en-US"/>
            <a:t>I, in effect, hired a grad student at Fiverr.</a:t>
          </a:r>
        </a:p>
      </dgm:t>
    </dgm:pt>
    <dgm:pt modelId="{796F45A0-5FD1-4B77-8058-2EA60E4EAB06}" type="parTrans" cxnId="{CFA19B49-925A-481C-9532-49F6BAD5D5EF}">
      <dgm:prSet/>
      <dgm:spPr/>
      <dgm:t>
        <a:bodyPr/>
        <a:lstStyle/>
        <a:p>
          <a:endParaRPr lang="en-US"/>
        </a:p>
      </dgm:t>
    </dgm:pt>
    <dgm:pt modelId="{24F802E5-374F-42FB-9941-43CA353A67B3}" type="sibTrans" cxnId="{CFA19B49-925A-481C-9532-49F6BAD5D5EF}">
      <dgm:prSet/>
      <dgm:spPr/>
      <dgm:t>
        <a:bodyPr/>
        <a:lstStyle/>
        <a:p>
          <a:endParaRPr lang="en-US"/>
        </a:p>
      </dgm:t>
    </dgm:pt>
    <dgm:pt modelId="{926BFF1B-63D8-42BD-8444-1115199253DB}">
      <dgm:prSet/>
      <dgm:spPr/>
      <dgm:t>
        <a:bodyPr/>
        <a:lstStyle/>
        <a:p>
          <a:r>
            <a:rPr lang="en-US"/>
            <a:t>Somewhat expensive</a:t>
          </a:r>
        </a:p>
      </dgm:t>
    </dgm:pt>
    <dgm:pt modelId="{5EE354F9-D8C5-445D-9D59-8D03F25FC3BD}" type="parTrans" cxnId="{EEB9BFD7-CCE0-4505-9E6B-810C3413EE50}">
      <dgm:prSet/>
      <dgm:spPr/>
      <dgm:t>
        <a:bodyPr/>
        <a:lstStyle/>
        <a:p>
          <a:endParaRPr lang="en-US"/>
        </a:p>
      </dgm:t>
    </dgm:pt>
    <dgm:pt modelId="{431E7193-CA4B-4A7C-B63B-2A8BB02EA8BE}" type="sibTrans" cxnId="{EEB9BFD7-CCE0-4505-9E6B-810C3413EE50}">
      <dgm:prSet/>
      <dgm:spPr/>
      <dgm:t>
        <a:bodyPr/>
        <a:lstStyle/>
        <a:p>
          <a:endParaRPr lang="en-US"/>
        </a:p>
      </dgm:t>
    </dgm:pt>
    <dgm:pt modelId="{F7A2B186-6817-400A-ADA9-5DF193436CD4}">
      <dgm:prSet/>
      <dgm:spPr/>
      <dgm:t>
        <a:bodyPr/>
        <a:lstStyle/>
        <a:p>
          <a:r>
            <a:rPr lang="en-US"/>
            <a:t>$200 just for the code (which is baseline for most projects),</a:t>
          </a:r>
        </a:p>
      </dgm:t>
    </dgm:pt>
    <dgm:pt modelId="{45FBA77A-6140-46C9-B1E7-3CF0D0EBCA0B}" type="parTrans" cxnId="{BE521E0C-92E3-4A6F-B455-EE9A14A5DA6E}">
      <dgm:prSet/>
      <dgm:spPr/>
      <dgm:t>
        <a:bodyPr/>
        <a:lstStyle/>
        <a:p>
          <a:endParaRPr lang="en-US"/>
        </a:p>
      </dgm:t>
    </dgm:pt>
    <dgm:pt modelId="{84AD81D8-7E55-4D66-AE59-5450495737E7}" type="sibTrans" cxnId="{BE521E0C-92E3-4A6F-B455-EE9A14A5DA6E}">
      <dgm:prSet/>
      <dgm:spPr/>
      <dgm:t>
        <a:bodyPr/>
        <a:lstStyle/>
        <a:p>
          <a:endParaRPr lang="en-US"/>
        </a:p>
      </dgm:t>
    </dgm:pt>
    <dgm:pt modelId="{8AFE2912-3D8F-41D8-B8AB-E942C5BABAE7}">
      <dgm:prSet/>
      <dgm:spPr/>
      <dgm:t>
        <a:bodyPr/>
        <a:lstStyle/>
        <a:p>
          <a:r>
            <a:rPr lang="en-US"/>
            <a:t>$28 a week to run the code, clean it, and submit results to me,</a:t>
          </a:r>
        </a:p>
      </dgm:t>
    </dgm:pt>
    <dgm:pt modelId="{504A2BA1-8FEA-4D51-ACFE-5E7B65F1FAF0}" type="parTrans" cxnId="{48DA2F6E-4BE0-4588-AD5B-A7ADBA4817D0}">
      <dgm:prSet/>
      <dgm:spPr/>
      <dgm:t>
        <a:bodyPr/>
        <a:lstStyle/>
        <a:p>
          <a:endParaRPr lang="en-US"/>
        </a:p>
      </dgm:t>
    </dgm:pt>
    <dgm:pt modelId="{6E5FE7B2-F116-4192-9B42-954A16A63EAB}" type="sibTrans" cxnId="{48DA2F6E-4BE0-4588-AD5B-A7ADBA4817D0}">
      <dgm:prSet/>
      <dgm:spPr/>
      <dgm:t>
        <a:bodyPr/>
        <a:lstStyle/>
        <a:p>
          <a:endParaRPr lang="en-US"/>
        </a:p>
      </dgm:t>
    </dgm:pt>
    <dgm:pt modelId="{22E2A0DD-9AD8-402F-A3F9-89D492CDFDBF}">
      <dgm:prSet/>
      <dgm:spPr/>
      <dgm:t>
        <a:bodyPr/>
        <a:lstStyle/>
        <a:p>
          <a:r>
            <a:rPr lang="en-US"/>
            <a:t>but I pushed for automation, so I could avoid the weekly charge.</a:t>
          </a:r>
        </a:p>
      </dgm:t>
    </dgm:pt>
    <dgm:pt modelId="{1872E9B1-5176-4294-B64A-393617A5A1BB}" type="parTrans" cxnId="{2E29C3C1-364B-4386-820C-FC1EE676250E}">
      <dgm:prSet/>
      <dgm:spPr/>
      <dgm:t>
        <a:bodyPr/>
        <a:lstStyle/>
        <a:p>
          <a:endParaRPr lang="en-US"/>
        </a:p>
      </dgm:t>
    </dgm:pt>
    <dgm:pt modelId="{A7FC998A-23C1-4BEB-B38C-47D55F73A0A5}" type="sibTrans" cxnId="{2E29C3C1-364B-4386-820C-FC1EE676250E}">
      <dgm:prSet/>
      <dgm:spPr/>
      <dgm:t>
        <a:bodyPr/>
        <a:lstStyle/>
        <a:p>
          <a:endParaRPr lang="en-US"/>
        </a:p>
      </dgm:t>
    </dgm:pt>
    <dgm:pt modelId="{9CE1F24D-D6E3-CF4B-AD17-E7002BC863BA}" type="pres">
      <dgm:prSet presAssocID="{3C61B944-97C6-477D-8FCA-FCC1AED27EE0}" presName="Name0" presStyleCnt="0">
        <dgm:presLayoutVars>
          <dgm:dir/>
          <dgm:animLvl val="lvl"/>
          <dgm:resizeHandles val="exact"/>
        </dgm:presLayoutVars>
      </dgm:prSet>
      <dgm:spPr/>
    </dgm:pt>
    <dgm:pt modelId="{C77B3CCE-AD9D-404B-8C16-4881D12BDDE1}" type="pres">
      <dgm:prSet presAssocID="{926BFF1B-63D8-42BD-8444-1115199253DB}" presName="boxAndChildren" presStyleCnt="0"/>
      <dgm:spPr/>
    </dgm:pt>
    <dgm:pt modelId="{E98DAEB4-560B-2B41-A8F7-D4A0A12EABFA}" type="pres">
      <dgm:prSet presAssocID="{926BFF1B-63D8-42BD-8444-1115199253DB}" presName="parentTextBox" presStyleLbl="node1" presStyleIdx="0" presStyleCnt="2"/>
      <dgm:spPr/>
    </dgm:pt>
    <dgm:pt modelId="{070F33C8-E099-0F41-9A26-5E161D322D35}" type="pres">
      <dgm:prSet presAssocID="{926BFF1B-63D8-42BD-8444-1115199253DB}" presName="entireBox" presStyleLbl="node1" presStyleIdx="0" presStyleCnt="2"/>
      <dgm:spPr/>
    </dgm:pt>
    <dgm:pt modelId="{0E100EE5-FF35-874B-B9D4-50FCFA3EAED1}" type="pres">
      <dgm:prSet presAssocID="{926BFF1B-63D8-42BD-8444-1115199253DB}" presName="descendantBox" presStyleCnt="0"/>
      <dgm:spPr/>
    </dgm:pt>
    <dgm:pt modelId="{A75FF465-5596-E741-895F-10C131D8122B}" type="pres">
      <dgm:prSet presAssocID="{F7A2B186-6817-400A-ADA9-5DF193436CD4}" presName="childTextBox" presStyleLbl="fgAccFollowNode1" presStyleIdx="0" presStyleCnt="3">
        <dgm:presLayoutVars>
          <dgm:bulletEnabled val="1"/>
        </dgm:presLayoutVars>
      </dgm:prSet>
      <dgm:spPr/>
    </dgm:pt>
    <dgm:pt modelId="{A2AB990B-EC78-0E4A-943E-7F283AB18A0F}" type="pres">
      <dgm:prSet presAssocID="{8AFE2912-3D8F-41D8-B8AB-E942C5BABAE7}" presName="childTextBox" presStyleLbl="fgAccFollowNode1" presStyleIdx="1" presStyleCnt="3">
        <dgm:presLayoutVars>
          <dgm:bulletEnabled val="1"/>
        </dgm:presLayoutVars>
      </dgm:prSet>
      <dgm:spPr/>
    </dgm:pt>
    <dgm:pt modelId="{386886E4-8EAF-0148-BCFD-82C684337CC5}" type="pres">
      <dgm:prSet presAssocID="{22E2A0DD-9AD8-402F-A3F9-89D492CDFDBF}" presName="childTextBox" presStyleLbl="fgAccFollowNode1" presStyleIdx="2" presStyleCnt="3">
        <dgm:presLayoutVars>
          <dgm:bulletEnabled val="1"/>
        </dgm:presLayoutVars>
      </dgm:prSet>
      <dgm:spPr/>
    </dgm:pt>
    <dgm:pt modelId="{7757FAE7-8A9C-584C-A3D4-CE2EBD100508}" type="pres">
      <dgm:prSet presAssocID="{24F802E5-374F-42FB-9941-43CA353A67B3}" presName="sp" presStyleCnt="0"/>
      <dgm:spPr/>
    </dgm:pt>
    <dgm:pt modelId="{9EF3BC10-67C1-7245-B2E1-3C2BD22934A6}" type="pres">
      <dgm:prSet presAssocID="{8074CAAF-A0C7-40DE-B07A-3D9AE290A3AD}" presName="arrowAndChildren" presStyleCnt="0"/>
      <dgm:spPr/>
    </dgm:pt>
    <dgm:pt modelId="{7DB4D897-A8C6-9241-9450-57C741D8F62B}" type="pres">
      <dgm:prSet presAssocID="{8074CAAF-A0C7-40DE-B07A-3D9AE290A3AD}" presName="parentTextArrow" presStyleLbl="node1" presStyleIdx="1" presStyleCnt="2"/>
      <dgm:spPr/>
    </dgm:pt>
  </dgm:ptLst>
  <dgm:cxnLst>
    <dgm:cxn modelId="{BE521E0C-92E3-4A6F-B455-EE9A14A5DA6E}" srcId="{926BFF1B-63D8-42BD-8444-1115199253DB}" destId="{F7A2B186-6817-400A-ADA9-5DF193436CD4}" srcOrd="0" destOrd="0" parTransId="{45FBA77A-6140-46C9-B1E7-3CF0D0EBCA0B}" sibTransId="{84AD81D8-7E55-4D66-AE59-5450495737E7}"/>
    <dgm:cxn modelId="{A3F2492C-1614-5A47-967F-002ECB926174}" type="presOf" srcId="{926BFF1B-63D8-42BD-8444-1115199253DB}" destId="{070F33C8-E099-0F41-9A26-5E161D322D35}" srcOrd="1" destOrd="0" presId="urn:microsoft.com/office/officeart/2005/8/layout/process4"/>
    <dgm:cxn modelId="{A946043F-6755-A942-9472-475D5678890B}" type="presOf" srcId="{F7A2B186-6817-400A-ADA9-5DF193436CD4}" destId="{A75FF465-5596-E741-895F-10C131D8122B}" srcOrd="0" destOrd="0" presId="urn:microsoft.com/office/officeart/2005/8/layout/process4"/>
    <dgm:cxn modelId="{CFA19B49-925A-481C-9532-49F6BAD5D5EF}" srcId="{3C61B944-97C6-477D-8FCA-FCC1AED27EE0}" destId="{8074CAAF-A0C7-40DE-B07A-3D9AE290A3AD}" srcOrd="0" destOrd="0" parTransId="{796F45A0-5FD1-4B77-8058-2EA60E4EAB06}" sibTransId="{24F802E5-374F-42FB-9941-43CA353A67B3}"/>
    <dgm:cxn modelId="{48DA2F6E-4BE0-4588-AD5B-A7ADBA4817D0}" srcId="{926BFF1B-63D8-42BD-8444-1115199253DB}" destId="{8AFE2912-3D8F-41D8-B8AB-E942C5BABAE7}" srcOrd="1" destOrd="0" parTransId="{504A2BA1-8FEA-4D51-ACFE-5E7B65F1FAF0}" sibTransId="{6E5FE7B2-F116-4192-9B42-954A16A63EAB}"/>
    <dgm:cxn modelId="{495B9778-F36F-3841-870C-431FA75EBED2}" type="presOf" srcId="{3C61B944-97C6-477D-8FCA-FCC1AED27EE0}" destId="{9CE1F24D-D6E3-CF4B-AD17-E7002BC863BA}" srcOrd="0" destOrd="0" presId="urn:microsoft.com/office/officeart/2005/8/layout/process4"/>
    <dgm:cxn modelId="{BC3FAAA8-43F6-6E43-876F-79BF58EA9ABF}" type="presOf" srcId="{926BFF1B-63D8-42BD-8444-1115199253DB}" destId="{E98DAEB4-560B-2B41-A8F7-D4A0A12EABFA}" srcOrd="0" destOrd="0" presId="urn:microsoft.com/office/officeart/2005/8/layout/process4"/>
    <dgm:cxn modelId="{9972BDAB-4084-404D-9C4C-2989BC026786}" type="presOf" srcId="{22E2A0DD-9AD8-402F-A3F9-89D492CDFDBF}" destId="{386886E4-8EAF-0148-BCFD-82C684337CC5}" srcOrd="0" destOrd="0" presId="urn:microsoft.com/office/officeart/2005/8/layout/process4"/>
    <dgm:cxn modelId="{5047DAB1-AD14-384A-9714-6671CCE798CD}" type="presOf" srcId="{8AFE2912-3D8F-41D8-B8AB-E942C5BABAE7}" destId="{A2AB990B-EC78-0E4A-943E-7F283AB18A0F}" srcOrd="0" destOrd="0" presId="urn:microsoft.com/office/officeart/2005/8/layout/process4"/>
    <dgm:cxn modelId="{CF627ABB-0D81-FC41-B511-2568C6A8B064}" type="presOf" srcId="{8074CAAF-A0C7-40DE-B07A-3D9AE290A3AD}" destId="{7DB4D897-A8C6-9241-9450-57C741D8F62B}" srcOrd="0" destOrd="0" presId="urn:microsoft.com/office/officeart/2005/8/layout/process4"/>
    <dgm:cxn modelId="{2E29C3C1-364B-4386-820C-FC1EE676250E}" srcId="{926BFF1B-63D8-42BD-8444-1115199253DB}" destId="{22E2A0DD-9AD8-402F-A3F9-89D492CDFDBF}" srcOrd="2" destOrd="0" parTransId="{1872E9B1-5176-4294-B64A-393617A5A1BB}" sibTransId="{A7FC998A-23C1-4BEB-B38C-47D55F73A0A5}"/>
    <dgm:cxn modelId="{EEB9BFD7-CCE0-4505-9E6B-810C3413EE50}" srcId="{3C61B944-97C6-477D-8FCA-FCC1AED27EE0}" destId="{926BFF1B-63D8-42BD-8444-1115199253DB}" srcOrd="1" destOrd="0" parTransId="{5EE354F9-D8C5-445D-9D59-8D03F25FC3BD}" sibTransId="{431E7193-CA4B-4A7C-B63B-2A8BB02EA8BE}"/>
    <dgm:cxn modelId="{A6F69E3E-4498-7F44-A3EE-CE1B6684F02E}" type="presParOf" srcId="{9CE1F24D-D6E3-CF4B-AD17-E7002BC863BA}" destId="{C77B3CCE-AD9D-404B-8C16-4881D12BDDE1}" srcOrd="0" destOrd="0" presId="urn:microsoft.com/office/officeart/2005/8/layout/process4"/>
    <dgm:cxn modelId="{09F6ED4F-4B6C-8148-8F34-59EC0116C89D}" type="presParOf" srcId="{C77B3CCE-AD9D-404B-8C16-4881D12BDDE1}" destId="{E98DAEB4-560B-2B41-A8F7-D4A0A12EABFA}" srcOrd="0" destOrd="0" presId="urn:microsoft.com/office/officeart/2005/8/layout/process4"/>
    <dgm:cxn modelId="{AECF133B-5451-594F-B6F8-547E300D1723}" type="presParOf" srcId="{C77B3CCE-AD9D-404B-8C16-4881D12BDDE1}" destId="{070F33C8-E099-0F41-9A26-5E161D322D35}" srcOrd="1" destOrd="0" presId="urn:microsoft.com/office/officeart/2005/8/layout/process4"/>
    <dgm:cxn modelId="{1ECB5B38-3EB4-7440-AFCA-B05A63840E4B}" type="presParOf" srcId="{C77B3CCE-AD9D-404B-8C16-4881D12BDDE1}" destId="{0E100EE5-FF35-874B-B9D4-50FCFA3EAED1}" srcOrd="2" destOrd="0" presId="urn:microsoft.com/office/officeart/2005/8/layout/process4"/>
    <dgm:cxn modelId="{46AFDAF8-7B97-7141-BB27-42E94CD2F2CF}" type="presParOf" srcId="{0E100EE5-FF35-874B-B9D4-50FCFA3EAED1}" destId="{A75FF465-5596-E741-895F-10C131D8122B}" srcOrd="0" destOrd="0" presId="urn:microsoft.com/office/officeart/2005/8/layout/process4"/>
    <dgm:cxn modelId="{84DE8C0F-690E-044B-9521-1914DF19504F}" type="presParOf" srcId="{0E100EE5-FF35-874B-B9D4-50FCFA3EAED1}" destId="{A2AB990B-EC78-0E4A-943E-7F283AB18A0F}" srcOrd="1" destOrd="0" presId="urn:microsoft.com/office/officeart/2005/8/layout/process4"/>
    <dgm:cxn modelId="{F3D0C176-F0D5-4843-9C0D-A61A5623AA07}" type="presParOf" srcId="{0E100EE5-FF35-874B-B9D4-50FCFA3EAED1}" destId="{386886E4-8EAF-0148-BCFD-82C684337CC5}" srcOrd="2" destOrd="0" presId="urn:microsoft.com/office/officeart/2005/8/layout/process4"/>
    <dgm:cxn modelId="{95DCD45B-0154-A048-8F98-DE204E28D4B5}" type="presParOf" srcId="{9CE1F24D-D6E3-CF4B-AD17-E7002BC863BA}" destId="{7757FAE7-8A9C-584C-A3D4-CE2EBD100508}" srcOrd="1" destOrd="0" presId="urn:microsoft.com/office/officeart/2005/8/layout/process4"/>
    <dgm:cxn modelId="{5AE88DA7-4DAF-C44A-8BB3-408B91ACF047}" type="presParOf" srcId="{9CE1F24D-D6E3-CF4B-AD17-E7002BC863BA}" destId="{9EF3BC10-67C1-7245-B2E1-3C2BD22934A6}" srcOrd="2" destOrd="0" presId="urn:microsoft.com/office/officeart/2005/8/layout/process4"/>
    <dgm:cxn modelId="{4BC33EF3-1846-284D-B3BC-1D803E1B6F92}" type="presParOf" srcId="{9EF3BC10-67C1-7245-B2E1-3C2BD22934A6}" destId="{7DB4D897-A8C6-9241-9450-57C741D8F62B}"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F974CEC-8664-4355-A0D2-0C376416D363}"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0AB1F417-097D-4EFC-AEF4-556337B9D0E7}">
      <dgm:prSet custT="1"/>
      <dgm:spPr/>
      <dgm:t>
        <a:bodyPr/>
        <a:lstStyle/>
        <a:p>
          <a:pPr>
            <a:lnSpc>
              <a:spcPct val="100000"/>
            </a:lnSpc>
            <a:defRPr cap="all"/>
          </a:pPr>
          <a:r>
            <a:rPr lang="en-US" sz="1800"/>
            <a:t>Consider as a simple example the minor planet Pluto</a:t>
          </a:r>
        </a:p>
      </dgm:t>
    </dgm:pt>
    <dgm:pt modelId="{D2D9BA24-6F8A-44D9-BC69-C25660F2462D}" type="parTrans" cxnId="{B26628A7-2D96-4F5C-BC00-EF6C9B43DC38}">
      <dgm:prSet/>
      <dgm:spPr/>
      <dgm:t>
        <a:bodyPr/>
        <a:lstStyle/>
        <a:p>
          <a:endParaRPr lang="en-US"/>
        </a:p>
      </dgm:t>
    </dgm:pt>
    <dgm:pt modelId="{E98CD613-329F-4FA1-AE5B-6228DD63BA76}" type="sibTrans" cxnId="{B26628A7-2D96-4F5C-BC00-EF6C9B43DC38}">
      <dgm:prSet/>
      <dgm:spPr/>
      <dgm:t>
        <a:bodyPr/>
        <a:lstStyle/>
        <a:p>
          <a:endParaRPr lang="en-US"/>
        </a:p>
      </dgm:t>
    </dgm:pt>
    <dgm:pt modelId="{B026DA6B-E533-468F-92B1-F9DAA44B06D9}">
      <dgm:prSet custT="1"/>
      <dgm:spPr/>
      <dgm:t>
        <a:bodyPr/>
        <a:lstStyle/>
        <a:p>
          <a:pPr rtl="0">
            <a:lnSpc>
              <a:spcPct val="100000"/>
            </a:lnSpc>
            <a:defRPr cap="all"/>
          </a:pPr>
          <a:r>
            <a:rPr lang="en-US" sz="1800"/>
            <a:t>The Sun approaches and passes it yearly.</a:t>
          </a:r>
          <a:r>
            <a:rPr lang="en-US" sz="1800">
              <a:latin typeface="The Hand Extrablack"/>
            </a:rPr>
            <a:t> </a:t>
          </a:r>
          <a:endParaRPr lang="en-US" sz="1800"/>
        </a:p>
      </dgm:t>
    </dgm:pt>
    <dgm:pt modelId="{F840E588-A42F-4850-B084-9BE84C884D78}" type="parTrans" cxnId="{34DFFC58-A9E8-4DA2-A969-A8ECFBAA3B89}">
      <dgm:prSet/>
      <dgm:spPr/>
      <dgm:t>
        <a:bodyPr/>
        <a:lstStyle/>
        <a:p>
          <a:endParaRPr lang="en-US"/>
        </a:p>
      </dgm:t>
    </dgm:pt>
    <dgm:pt modelId="{3E72C4B2-FB32-44D1-81B0-C70A3C170F8B}" type="sibTrans" cxnId="{34DFFC58-A9E8-4DA2-A969-A8ECFBAA3B89}">
      <dgm:prSet/>
      <dgm:spPr/>
      <dgm:t>
        <a:bodyPr/>
        <a:lstStyle/>
        <a:p>
          <a:endParaRPr lang="en-US"/>
        </a:p>
      </dgm:t>
    </dgm:pt>
    <dgm:pt modelId="{B3634C64-7466-4820-859D-89E0E217984E}">
      <dgm:prSet custT="1"/>
      <dgm:spPr/>
      <dgm:t>
        <a:bodyPr/>
        <a:lstStyle/>
        <a:p>
          <a:pPr rtl="0">
            <a:lnSpc>
              <a:spcPct val="100000"/>
            </a:lnSpc>
            <a:defRPr cap="all"/>
          </a:pPr>
          <a:r>
            <a:rPr lang="en-US" sz="1400"/>
            <a:t>We would like</a:t>
          </a:r>
          <a:r>
            <a:rPr lang="en-US" sz="1400">
              <a:latin typeface="The Hand Extrablack"/>
            </a:rPr>
            <a:t> </a:t>
          </a:r>
          <a:r>
            <a:rPr lang="en-US" sz="1400"/>
            <a:t> at least five such rotations of the Sun around the zodiac in order to </a:t>
          </a:r>
          <a:r>
            <a:rPr lang="en-US" sz="1400">
              <a:latin typeface="The Hand Extrablack"/>
            </a:rPr>
            <a:t>vanish</a:t>
          </a:r>
          <a:r>
            <a:rPr lang="en-US" sz="1400"/>
            <a:t> sampling error.</a:t>
          </a:r>
        </a:p>
      </dgm:t>
    </dgm:pt>
    <dgm:pt modelId="{3BD0CE8F-FEE0-487E-BF06-921C3BED8F01}" type="parTrans" cxnId="{4992EBC2-3E40-4CEC-BAA8-4FDDE3DD71EE}">
      <dgm:prSet/>
      <dgm:spPr/>
      <dgm:t>
        <a:bodyPr/>
        <a:lstStyle/>
        <a:p>
          <a:endParaRPr lang="en-US"/>
        </a:p>
      </dgm:t>
    </dgm:pt>
    <dgm:pt modelId="{5831ED3C-977D-47C5-BD65-11DD4F82C758}" type="sibTrans" cxnId="{4992EBC2-3E40-4CEC-BAA8-4FDDE3DD71EE}">
      <dgm:prSet/>
      <dgm:spPr/>
      <dgm:t>
        <a:bodyPr/>
        <a:lstStyle/>
        <a:p>
          <a:endParaRPr lang="en-US"/>
        </a:p>
      </dgm:t>
    </dgm:pt>
    <dgm:pt modelId="{5834AEEA-28D5-414C-98BB-A2EF27597DAE}" type="pres">
      <dgm:prSet presAssocID="{9F974CEC-8664-4355-A0D2-0C376416D363}" presName="root" presStyleCnt="0">
        <dgm:presLayoutVars>
          <dgm:dir/>
          <dgm:resizeHandles val="exact"/>
        </dgm:presLayoutVars>
      </dgm:prSet>
      <dgm:spPr/>
    </dgm:pt>
    <dgm:pt modelId="{EFF7DFF7-AF14-4E5E-A943-3F15E454D5CF}" type="pres">
      <dgm:prSet presAssocID="{0AB1F417-097D-4EFC-AEF4-556337B9D0E7}" presName="compNode" presStyleCnt="0"/>
      <dgm:spPr/>
    </dgm:pt>
    <dgm:pt modelId="{285B984D-FDFC-4965-939E-3BBC3128BB00}" type="pres">
      <dgm:prSet presAssocID="{0AB1F417-097D-4EFC-AEF4-556337B9D0E7}" presName="iconBgRect" presStyleLbl="bgShp" presStyleIdx="0" presStyleCnt="3"/>
      <dgm:spPr/>
    </dgm:pt>
    <dgm:pt modelId="{91A69454-BF48-4AE4-90C5-6B3F97A7AF11}" type="pres">
      <dgm:prSet presAssocID="{0AB1F417-097D-4EFC-AEF4-556337B9D0E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lanet"/>
        </a:ext>
      </dgm:extLst>
    </dgm:pt>
    <dgm:pt modelId="{89A2DD4C-6BF7-433A-BD53-5A417E8AD608}" type="pres">
      <dgm:prSet presAssocID="{0AB1F417-097D-4EFC-AEF4-556337B9D0E7}" presName="spaceRect" presStyleCnt="0"/>
      <dgm:spPr/>
    </dgm:pt>
    <dgm:pt modelId="{FDE00C83-CEC2-441E-8A46-7E8FA48EC464}" type="pres">
      <dgm:prSet presAssocID="{0AB1F417-097D-4EFC-AEF4-556337B9D0E7}" presName="textRect" presStyleLbl="revTx" presStyleIdx="0" presStyleCnt="3">
        <dgm:presLayoutVars>
          <dgm:chMax val="1"/>
          <dgm:chPref val="1"/>
        </dgm:presLayoutVars>
      </dgm:prSet>
      <dgm:spPr/>
    </dgm:pt>
    <dgm:pt modelId="{18AB1572-DB8A-4FE3-8F8A-B640E5FA6E67}" type="pres">
      <dgm:prSet presAssocID="{E98CD613-329F-4FA1-AE5B-6228DD63BA76}" presName="sibTrans" presStyleCnt="0"/>
      <dgm:spPr/>
    </dgm:pt>
    <dgm:pt modelId="{47671E69-5721-42B6-A407-C03D9CA7FE6E}" type="pres">
      <dgm:prSet presAssocID="{B026DA6B-E533-468F-92B1-F9DAA44B06D9}" presName="compNode" presStyleCnt="0"/>
      <dgm:spPr/>
    </dgm:pt>
    <dgm:pt modelId="{32CA6249-94C3-4C2D-BF0D-257AA88150A4}" type="pres">
      <dgm:prSet presAssocID="{B026DA6B-E533-468F-92B1-F9DAA44B06D9}" presName="iconBgRect" presStyleLbl="bgShp" presStyleIdx="1" presStyleCnt="3"/>
      <dgm:spPr/>
    </dgm:pt>
    <dgm:pt modelId="{76E5E374-CEE1-471F-89FA-DC9DF8430BBB}" type="pres">
      <dgm:prSet presAssocID="{B026DA6B-E533-468F-92B1-F9DAA44B06D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un"/>
        </a:ext>
      </dgm:extLst>
    </dgm:pt>
    <dgm:pt modelId="{68470001-DA56-4BC8-B84E-4A74857CEBBA}" type="pres">
      <dgm:prSet presAssocID="{B026DA6B-E533-468F-92B1-F9DAA44B06D9}" presName="spaceRect" presStyleCnt="0"/>
      <dgm:spPr/>
    </dgm:pt>
    <dgm:pt modelId="{1585F58E-CB03-4B2C-8E4E-F57D8A8C0C3E}" type="pres">
      <dgm:prSet presAssocID="{B026DA6B-E533-468F-92B1-F9DAA44B06D9}" presName="textRect" presStyleLbl="revTx" presStyleIdx="1" presStyleCnt="3">
        <dgm:presLayoutVars>
          <dgm:chMax val="1"/>
          <dgm:chPref val="1"/>
        </dgm:presLayoutVars>
      </dgm:prSet>
      <dgm:spPr/>
    </dgm:pt>
    <dgm:pt modelId="{CA83C86A-C515-4A73-81DF-E098901008EC}" type="pres">
      <dgm:prSet presAssocID="{3E72C4B2-FB32-44D1-81B0-C70A3C170F8B}" presName="sibTrans" presStyleCnt="0"/>
      <dgm:spPr/>
    </dgm:pt>
    <dgm:pt modelId="{F5F8188B-6D40-4B9E-8C64-5B279D1222AD}" type="pres">
      <dgm:prSet presAssocID="{B3634C64-7466-4820-859D-89E0E217984E}" presName="compNode" presStyleCnt="0"/>
      <dgm:spPr/>
    </dgm:pt>
    <dgm:pt modelId="{C1B1B27A-80EC-4E00-A4D7-B08CCE2BF7AC}" type="pres">
      <dgm:prSet presAssocID="{B3634C64-7466-4820-859D-89E0E217984E}" presName="iconBgRect" presStyleLbl="bgShp" presStyleIdx="2" presStyleCnt="3"/>
      <dgm:spPr/>
    </dgm:pt>
    <dgm:pt modelId="{B88A9EBF-2252-4995-9192-CC33DA7230A3}" type="pres">
      <dgm:prSet presAssocID="{B3634C64-7466-4820-859D-89E0E217984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unset scene"/>
        </a:ext>
      </dgm:extLst>
    </dgm:pt>
    <dgm:pt modelId="{0091C98A-9D9F-4AC5-B6BD-C007A034C49C}" type="pres">
      <dgm:prSet presAssocID="{B3634C64-7466-4820-859D-89E0E217984E}" presName="spaceRect" presStyleCnt="0"/>
      <dgm:spPr/>
    </dgm:pt>
    <dgm:pt modelId="{A21815AA-2C7D-4E4E-A965-D74C83F50ED4}" type="pres">
      <dgm:prSet presAssocID="{B3634C64-7466-4820-859D-89E0E217984E}" presName="textRect" presStyleLbl="revTx" presStyleIdx="2" presStyleCnt="3">
        <dgm:presLayoutVars>
          <dgm:chMax val="1"/>
          <dgm:chPref val="1"/>
        </dgm:presLayoutVars>
      </dgm:prSet>
      <dgm:spPr/>
    </dgm:pt>
  </dgm:ptLst>
  <dgm:cxnLst>
    <dgm:cxn modelId="{7EB08C46-08DD-4FAC-8C52-6F227D2955E9}" type="presOf" srcId="{B3634C64-7466-4820-859D-89E0E217984E}" destId="{A21815AA-2C7D-4E4E-A965-D74C83F50ED4}" srcOrd="0" destOrd="0" presId="urn:microsoft.com/office/officeart/2018/5/layout/IconCircleLabelList"/>
    <dgm:cxn modelId="{34DFFC58-A9E8-4DA2-A969-A8ECFBAA3B89}" srcId="{9F974CEC-8664-4355-A0D2-0C376416D363}" destId="{B026DA6B-E533-468F-92B1-F9DAA44B06D9}" srcOrd="1" destOrd="0" parTransId="{F840E588-A42F-4850-B084-9BE84C884D78}" sibTransId="{3E72C4B2-FB32-44D1-81B0-C70A3C170F8B}"/>
    <dgm:cxn modelId="{B26628A7-2D96-4F5C-BC00-EF6C9B43DC38}" srcId="{9F974CEC-8664-4355-A0D2-0C376416D363}" destId="{0AB1F417-097D-4EFC-AEF4-556337B9D0E7}" srcOrd="0" destOrd="0" parTransId="{D2D9BA24-6F8A-44D9-BC69-C25660F2462D}" sibTransId="{E98CD613-329F-4FA1-AE5B-6228DD63BA76}"/>
    <dgm:cxn modelId="{7540A4AD-16FE-46E7-9CF1-4685A83ACE26}" type="presOf" srcId="{B026DA6B-E533-468F-92B1-F9DAA44B06D9}" destId="{1585F58E-CB03-4B2C-8E4E-F57D8A8C0C3E}" srcOrd="0" destOrd="0" presId="urn:microsoft.com/office/officeart/2018/5/layout/IconCircleLabelList"/>
    <dgm:cxn modelId="{4992EBC2-3E40-4CEC-BAA8-4FDDE3DD71EE}" srcId="{9F974CEC-8664-4355-A0D2-0C376416D363}" destId="{B3634C64-7466-4820-859D-89E0E217984E}" srcOrd="2" destOrd="0" parTransId="{3BD0CE8F-FEE0-487E-BF06-921C3BED8F01}" sibTransId="{5831ED3C-977D-47C5-BD65-11DD4F82C758}"/>
    <dgm:cxn modelId="{AE2BDFC5-1CC0-4817-97C9-4AFBD5D5D492}" type="presOf" srcId="{0AB1F417-097D-4EFC-AEF4-556337B9D0E7}" destId="{FDE00C83-CEC2-441E-8A46-7E8FA48EC464}" srcOrd="0" destOrd="0" presId="urn:microsoft.com/office/officeart/2018/5/layout/IconCircleLabelList"/>
    <dgm:cxn modelId="{0A2F81E6-25E1-4E2D-AD2D-BC5262219D65}" type="presOf" srcId="{9F974CEC-8664-4355-A0D2-0C376416D363}" destId="{5834AEEA-28D5-414C-98BB-A2EF27597DAE}" srcOrd="0" destOrd="0" presId="urn:microsoft.com/office/officeart/2018/5/layout/IconCircleLabelList"/>
    <dgm:cxn modelId="{07DEDBBA-1725-48DA-9D59-6335D3503AF4}" type="presParOf" srcId="{5834AEEA-28D5-414C-98BB-A2EF27597DAE}" destId="{EFF7DFF7-AF14-4E5E-A943-3F15E454D5CF}" srcOrd="0" destOrd="0" presId="urn:microsoft.com/office/officeart/2018/5/layout/IconCircleLabelList"/>
    <dgm:cxn modelId="{99A923FB-F2AD-44BA-BEFD-5B73F7582893}" type="presParOf" srcId="{EFF7DFF7-AF14-4E5E-A943-3F15E454D5CF}" destId="{285B984D-FDFC-4965-939E-3BBC3128BB00}" srcOrd="0" destOrd="0" presId="urn:microsoft.com/office/officeart/2018/5/layout/IconCircleLabelList"/>
    <dgm:cxn modelId="{E5050BBF-D000-44E5-B98B-76E22CC0772E}" type="presParOf" srcId="{EFF7DFF7-AF14-4E5E-A943-3F15E454D5CF}" destId="{91A69454-BF48-4AE4-90C5-6B3F97A7AF11}" srcOrd="1" destOrd="0" presId="urn:microsoft.com/office/officeart/2018/5/layout/IconCircleLabelList"/>
    <dgm:cxn modelId="{1C79EE0F-02B9-4D36-81EA-5099E8129C20}" type="presParOf" srcId="{EFF7DFF7-AF14-4E5E-A943-3F15E454D5CF}" destId="{89A2DD4C-6BF7-433A-BD53-5A417E8AD608}" srcOrd="2" destOrd="0" presId="urn:microsoft.com/office/officeart/2018/5/layout/IconCircleLabelList"/>
    <dgm:cxn modelId="{98E48166-434A-408D-BC91-44F8DEB03E3B}" type="presParOf" srcId="{EFF7DFF7-AF14-4E5E-A943-3F15E454D5CF}" destId="{FDE00C83-CEC2-441E-8A46-7E8FA48EC464}" srcOrd="3" destOrd="0" presId="urn:microsoft.com/office/officeart/2018/5/layout/IconCircleLabelList"/>
    <dgm:cxn modelId="{6E568DC6-C9AD-45C5-A84F-0C7C41F05B3A}" type="presParOf" srcId="{5834AEEA-28D5-414C-98BB-A2EF27597DAE}" destId="{18AB1572-DB8A-4FE3-8F8A-B640E5FA6E67}" srcOrd="1" destOrd="0" presId="urn:microsoft.com/office/officeart/2018/5/layout/IconCircleLabelList"/>
    <dgm:cxn modelId="{22295DDF-68E3-41C6-B992-CE77FA3596F4}" type="presParOf" srcId="{5834AEEA-28D5-414C-98BB-A2EF27597DAE}" destId="{47671E69-5721-42B6-A407-C03D9CA7FE6E}" srcOrd="2" destOrd="0" presId="urn:microsoft.com/office/officeart/2018/5/layout/IconCircleLabelList"/>
    <dgm:cxn modelId="{1ADCA0A0-5809-476A-BADE-89818DB30CA8}" type="presParOf" srcId="{47671E69-5721-42B6-A407-C03D9CA7FE6E}" destId="{32CA6249-94C3-4C2D-BF0D-257AA88150A4}" srcOrd="0" destOrd="0" presId="urn:microsoft.com/office/officeart/2018/5/layout/IconCircleLabelList"/>
    <dgm:cxn modelId="{6C6EC3DE-043E-4675-8ABB-B6D2DB447F93}" type="presParOf" srcId="{47671E69-5721-42B6-A407-C03D9CA7FE6E}" destId="{76E5E374-CEE1-471F-89FA-DC9DF8430BBB}" srcOrd="1" destOrd="0" presId="urn:microsoft.com/office/officeart/2018/5/layout/IconCircleLabelList"/>
    <dgm:cxn modelId="{A1124D3C-B11D-4495-A321-F88709A2CCDD}" type="presParOf" srcId="{47671E69-5721-42B6-A407-C03D9CA7FE6E}" destId="{68470001-DA56-4BC8-B84E-4A74857CEBBA}" srcOrd="2" destOrd="0" presId="urn:microsoft.com/office/officeart/2018/5/layout/IconCircleLabelList"/>
    <dgm:cxn modelId="{469B1A2F-7D5D-4E02-BE66-334C3DDE7A56}" type="presParOf" srcId="{47671E69-5721-42B6-A407-C03D9CA7FE6E}" destId="{1585F58E-CB03-4B2C-8E4E-F57D8A8C0C3E}" srcOrd="3" destOrd="0" presId="urn:microsoft.com/office/officeart/2018/5/layout/IconCircleLabelList"/>
    <dgm:cxn modelId="{0E235C03-8C2D-47FA-A9C5-6E5F51911D76}" type="presParOf" srcId="{5834AEEA-28D5-414C-98BB-A2EF27597DAE}" destId="{CA83C86A-C515-4A73-81DF-E098901008EC}" srcOrd="3" destOrd="0" presId="urn:microsoft.com/office/officeart/2018/5/layout/IconCircleLabelList"/>
    <dgm:cxn modelId="{FEBDE5D9-210B-4039-8DE7-8237CF7CD086}" type="presParOf" srcId="{5834AEEA-28D5-414C-98BB-A2EF27597DAE}" destId="{F5F8188B-6D40-4B9E-8C64-5B279D1222AD}" srcOrd="4" destOrd="0" presId="urn:microsoft.com/office/officeart/2018/5/layout/IconCircleLabelList"/>
    <dgm:cxn modelId="{586172A8-795F-4053-A0E5-4CCD29DE5E21}" type="presParOf" srcId="{F5F8188B-6D40-4B9E-8C64-5B279D1222AD}" destId="{C1B1B27A-80EC-4E00-A4D7-B08CCE2BF7AC}" srcOrd="0" destOrd="0" presId="urn:microsoft.com/office/officeart/2018/5/layout/IconCircleLabelList"/>
    <dgm:cxn modelId="{D409A234-F63C-467F-9838-14C920FB3883}" type="presParOf" srcId="{F5F8188B-6D40-4B9E-8C64-5B279D1222AD}" destId="{B88A9EBF-2252-4995-9192-CC33DA7230A3}" srcOrd="1" destOrd="0" presId="urn:microsoft.com/office/officeart/2018/5/layout/IconCircleLabelList"/>
    <dgm:cxn modelId="{1EC839BC-8455-4D96-B8CE-3675821067CC}" type="presParOf" srcId="{F5F8188B-6D40-4B9E-8C64-5B279D1222AD}" destId="{0091C98A-9D9F-4AC5-B6BD-C007A034C49C}" srcOrd="2" destOrd="0" presId="urn:microsoft.com/office/officeart/2018/5/layout/IconCircleLabelList"/>
    <dgm:cxn modelId="{2806557C-3F3D-4051-BD65-B1E2A45A9433}" type="presParOf" srcId="{F5F8188B-6D40-4B9E-8C64-5B279D1222AD}" destId="{A21815AA-2C7D-4E4E-A965-D74C83F50ED4}"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904BE83-CA9D-436F-AB62-97AD4102CAFE}" type="doc">
      <dgm:prSet loTypeId="urn:microsoft.com/office/officeart/2008/layout/LinedList" loCatId="list" qsTypeId="urn:microsoft.com/office/officeart/2005/8/quickstyle/simple3" qsCatId="simple" csTypeId="urn:microsoft.com/office/officeart/2005/8/colors/colorful2" csCatId="colorful" phldr="1"/>
      <dgm:spPr/>
      <dgm:t>
        <a:bodyPr/>
        <a:lstStyle/>
        <a:p>
          <a:endParaRPr lang="en-US"/>
        </a:p>
      </dgm:t>
    </dgm:pt>
    <dgm:pt modelId="{66BA3B26-011A-4FD5-9A6D-275F0B0232CD}">
      <dgm:prSet/>
      <dgm:spPr/>
      <dgm:t>
        <a:bodyPr/>
        <a:lstStyle/>
        <a:p>
          <a:r>
            <a:rPr lang="en-US" baseline="0"/>
            <a:t>Slow (Capricorn)</a:t>
          </a:r>
          <a:endParaRPr lang="en-US"/>
        </a:p>
      </dgm:t>
    </dgm:pt>
    <dgm:pt modelId="{B5A9D6AF-983A-40A9-86F9-6DDD46C63FC4}" type="parTrans" cxnId="{484FCA1D-95B0-4526-890A-B3CE38024EC8}">
      <dgm:prSet/>
      <dgm:spPr/>
      <dgm:t>
        <a:bodyPr/>
        <a:lstStyle/>
        <a:p>
          <a:endParaRPr lang="en-US"/>
        </a:p>
      </dgm:t>
    </dgm:pt>
    <dgm:pt modelId="{F45DCACF-0383-4BDC-9CD9-F57F1E7B0658}" type="sibTrans" cxnId="{484FCA1D-95B0-4526-890A-B3CE38024EC8}">
      <dgm:prSet/>
      <dgm:spPr/>
      <dgm:t>
        <a:bodyPr/>
        <a:lstStyle/>
        <a:p>
          <a:endParaRPr lang="en-US"/>
        </a:p>
      </dgm:t>
    </dgm:pt>
    <dgm:pt modelId="{5EC1727C-4F71-4D1D-85F8-57CCEC3FF12E}">
      <dgm:prSet/>
      <dgm:spPr/>
      <dgm:t>
        <a:bodyPr/>
        <a:lstStyle/>
        <a:p>
          <a:r>
            <a:rPr lang="en-US" baseline="0"/>
            <a:t>and real (Capricorn and Aquarius)</a:t>
          </a:r>
          <a:endParaRPr lang="en-US"/>
        </a:p>
      </dgm:t>
    </dgm:pt>
    <dgm:pt modelId="{B0CEC970-B671-4BFF-8AA5-1853B9EC4962}" type="parTrans" cxnId="{6075E402-A855-4CA2-8E50-7D641E5615E6}">
      <dgm:prSet/>
      <dgm:spPr/>
      <dgm:t>
        <a:bodyPr/>
        <a:lstStyle/>
        <a:p>
          <a:endParaRPr lang="en-US"/>
        </a:p>
      </dgm:t>
    </dgm:pt>
    <dgm:pt modelId="{C66FEF29-4E98-46D4-84C2-04B2CBBCA0FA}" type="sibTrans" cxnId="{6075E402-A855-4CA2-8E50-7D641E5615E6}">
      <dgm:prSet/>
      <dgm:spPr/>
      <dgm:t>
        <a:bodyPr/>
        <a:lstStyle/>
        <a:p>
          <a:endParaRPr lang="en-US"/>
        </a:p>
      </dgm:t>
    </dgm:pt>
    <dgm:pt modelId="{4272F637-F070-41EC-9A99-7AA9C7819BF4}">
      <dgm:prSet/>
      <dgm:spPr/>
      <dgm:t>
        <a:bodyPr/>
        <a:lstStyle/>
        <a:p>
          <a:r>
            <a:rPr lang="en-US" baseline="0"/>
            <a:t>and socially constructed (Aquarius) </a:t>
          </a:r>
          <a:endParaRPr lang="en-US"/>
        </a:p>
      </dgm:t>
    </dgm:pt>
    <dgm:pt modelId="{B210E484-6A3D-4118-9EED-8A8AF8AEDF9C}" type="parTrans" cxnId="{3C6DF4A3-E9D2-4FFC-A432-1297C7DB6757}">
      <dgm:prSet/>
      <dgm:spPr/>
      <dgm:t>
        <a:bodyPr/>
        <a:lstStyle/>
        <a:p>
          <a:endParaRPr lang="en-US"/>
        </a:p>
      </dgm:t>
    </dgm:pt>
    <dgm:pt modelId="{CB41EFD4-5854-4520-8BCD-5717EA20E087}" type="sibTrans" cxnId="{3C6DF4A3-E9D2-4FFC-A432-1297C7DB6757}">
      <dgm:prSet/>
      <dgm:spPr/>
      <dgm:t>
        <a:bodyPr/>
        <a:lstStyle/>
        <a:p>
          <a:endParaRPr lang="en-US"/>
        </a:p>
      </dgm:t>
    </dgm:pt>
    <dgm:pt modelId="{1B6B1905-D008-4FB6-A845-74157CFCB5E5}">
      <dgm:prSet/>
      <dgm:spPr/>
      <dgm:t>
        <a:bodyPr/>
        <a:lstStyle/>
        <a:p>
          <a:r>
            <a:rPr lang="en-US" baseline="0"/>
            <a:t>are, in my opinion, the best approaches in science, including in your own astral research project.*</a:t>
          </a:r>
          <a:endParaRPr lang="en-US"/>
        </a:p>
      </dgm:t>
    </dgm:pt>
    <dgm:pt modelId="{D580467D-8DF7-4E30-974E-25BA1024A793}" type="parTrans" cxnId="{5292081E-8B31-4319-A402-617C60DCD611}">
      <dgm:prSet/>
      <dgm:spPr/>
      <dgm:t>
        <a:bodyPr/>
        <a:lstStyle/>
        <a:p>
          <a:endParaRPr lang="en-US"/>
        </a:p>
      </dgm:t>
    </dgm:pt>
    <dgm:pt modelId="{9FA4D89D-6F37-4682-A40A-F926EAAC00C5}" type="sibTrans" cxnId="{5292081E-8B31-4319-A402-617C60DCD611}">
      <dgm:prSet/>
      <dgm:spPr/>
      <dgm:t>
        <a:bodyPr/>
        <a:lstStyle/>
        <a:p>
          <a:endParaRPr lang="en-US"/>
        </a:p>
      </dgm:t>
    </dgm:pt>
    <dgm:pt modelId="{B8ACD2D4-D05A-3849-A996-94521AAC59A4}" type="pres">
      <dgm:prSet presAssocID="{7904BE83-CA9D-436F-AB62-97AD4102CAFE}" presName="vert0" presStyleCnt="0">
        <dgm:presLayoutVars>
          <dgm:dir/>
          <dgm:animOne val="branch"/>
          <dgm:animLvl val="lvl"/>
        </dgm:presLayoutVars>
      </dgm:prSet>
      <dgm:spPr/>
    </dgm:pt>
    <dgm:pt modelId="{6DAF4070-FD0D-0C49-88A1-23BC720146AC}" type="pres">
      <dgm:prSet presAssocID="{66BA3B26-011A-4FD5-9A6D-275F0B0232CD}" presName="thickLine" presStyleLbl="alignNode1" presStyleIdx="0" presStyleCnt="4"/>
      <dgm:spPr/>
    </dgm:pt>
    <dgm:pt modelId="{1C53E818-7334-AC41-938B-388220A67057}" type="pres">
      <dgm:prSet presAssocID="{66BA3B26-011A-4FD5-9A6D-275F0B0232CD}" presName="horz1" presStyleCnt="0"/>
      <dgm:spPr/>
    </dgm:pt>
    <dgm:pt modelId="{558A0647-B951-5443-8019-4B146CC04B6E}" type="pres">
      <dgm:prSet presAssocID="{66BA3B26-011A-4FD5-9A6D-275F0B0232CD}" presName="tx1" presStyleLbl="revTx" presStyleIdx="0" presStyleCnt="4"/>
      <dgm:spPr/>
    </dgm:pt>
    <dgm:pt modelId="{81E91D93-614A-1F41-BE3C-73AE7D86AFB3}" type="pres">
      <dgm:prSet presAssocID="{66BA3B26-011A-4FD5-9A6D-275F0B0232CD}" presName="vert1" presStyleCnt="0"/>
      <dgm:spPr/>
    </dgm:pt>
    <dgm:pt modelId="{A1F3B5A4-7FCD-934A-A7BD-8349ABCD22BB}" type="pres">
      <dgm:prSet presAssocID="{5EC1727C-4F71-4D1D-85F8-57CCEC3FF12E}" presName="thickLine" presStyleLbl="alignNode1" presStyleIdx="1" presStyleCnt="4"/>
      <dgm:spPr/>
    </dgm:pt>
    <dgm:pt modelId="{9551605A-2649-5645-BC44-DB7C79895CD8}" type="pres">
      <dgm:prSet presAssocID="{5EC1727C-4F71-4D1D-85F8-57CCEC3FF12E}" presName="horz1" presStyleCnt="0"/>
      <dgm:spPr/>
    </dgm:pt>
    <dgm:pt modelId="{BCDF28AF-7C67-0E49-BED1-6BB9FE96F956}" type="pres">
      <dgm:prSet presAssocID="{5EC1727C-4F71-4D1D-85F8-57CCEC3FF12E}" presName="tx1" presStyleLbl="revTx" presStyleIdx="1" presStyleCnt="4"/>
      <dgm:spPr/>
    </dgm:pt>
    <dgm:pt modelId="{C6EEB811-CECA-EE4C-93D4-2C20332D2DE8}" type="pres">
      <dgm:prSet presAssocID="{5EC1727C-4F71-4D1D-85F8-57CCEC3FF12E}" presName="vert1" presStyleCnt="0"/>
      <dgm:spPr/>
    </dgm:pt>
    <dgm:pt modelId="{75BBC492-8E25-CC45-ABCA-6E351CAECA5C}" type="pres">
      <dgm:prSet presAssocID="{4272F637-F070-41EC-9A99-7AA9C7819BF4}" presName="thickLine" presStyleLbl="alignNode1" presStyleIdx="2" presStyleCnt="4"/>
      <dgm:spPr/>
    </dgm:pt>
    <dgm:pt modelId="{19EF3E99-019B-5D49-BFFD-1C7112B18585}" type="pres">
      <dgm:prSet presAssocID="{4272F637-F070-41EC-9A99-7AA9C7819BF4}" presName="horz1" presStyleCnt="0"/>
      <dgm:spPr/>
    </dgm:pt>
    <dgm:pt modelId="{864240AB-8EDF-3C44-A9DE-845C356740D0}" type="pres">
      <dgm:prSet presAssocID="{4272F637-F070-41EC-9A99-7AA9C7819BF4}" presName="tx1" presStyleLbl="revTx" presStyleIdx="2" presStyleCnt="4"/>
      <dgm:spPr/>
    </dgm:pt>
    <dgm:pt modelId="{EA75EC65-B57F-9144-BB58-A4079C8C53C6}" type="pres">
      <dgm:prSet presAssocID="{4272F637-F070-41EC-9A99-7AA9C7819BF4}" presName="vert1" presStyleCnt="0"/>
      <dgm:spPr/>
    </dgm:pt>
    <dgm:pt modelId="{A2AEAC7D-19EF-F740-A65A-BF00070F2FCB}" type="pres">
      <dgm:prSet presAssocID="{1B6B1905-D008-4FB6-A845-74157CFCB5E5}" presName="thickLine" presStyleLbl="alignNode1" presStyleIdx="3" presStyleCnt="4"/>
      <dgm:spPr/>
    </dgm:pt>
    <dgm:pt modelId="{451B74EE-D467-574B-A583-99F78A1509A6}" type="pres">
      <dgm:prSet presAssocID="{1B6B1905-D008-4FB6-A845-74157CFCB5E5}" presName="horz1" presStyleCnt="0"/>
      <dgm:spPr/>
    </dgm:pt>
    <dgm:pt modelId="{F7865859-DDDB-3F43-AB02-82E5C49FA070}" type="pres">
      <dgm:prSet presAssocID="{1B6B1905-D008-4FB6-A845-74157CFCB5E5}" presName="tx1" presStyleLbl="revTx" presStyleIdx="3" presStyleCnt="4"/>
      <dgm:spPr/>
    </dgm:pt>
    <dgm:pt modelId="{51072DAF-1DBF-E949-8F28-5EB68ABA03CD}" type="pres">
      <dgm:prSet presAssocID="{1B6B1905-D008-4FB6-A845-74157CFCB5E5}" presName="vert1" presStyleCnt="0"/>
      <dgm:spPr/>
    </dgm:pt>
  </dgm:ptLst>
  <dgm:cxnLst>
    <dgm:cxn modelId="{6075E402-A855-4CA2-8E50-7D641E5615E6}" srcId="{7904BE83-CA9D-436F-AB62-97AD4102CAFE}" destId="{5EC1727C-4F71-4D1D-85F8-57CCEC3FF12E}" srcOrd="1" destOrd="0" parTransId="{B0CEC970-B671-4BFF-8AA5-1853B9EC4962}" sibTransId="{C66FEF29-4E98-46D4-84C2-04B2CBBCA0FA}"/>
    <dgm:cxn modelId="{F8CD6315-0055-E64A-B4DA-BA0C3D07F81C}" type="presOf" srcId="{7904BE83-CA9D-436F-AB62-97AD4102CAFE}" destId="{B8ACD2D4-D05A-3849-A996-94521AAC59A4}" srcOrd="0" destOrd="0" presId="urn:microsoft.com/office/officeart/2008/layout/LinedList"/>
    <dgm:cxn modelId="{484FCA1D-95B0-4526-890A-B3CE38024EC8}" srcId="{7904BE83-CA9D-436F-AB62-97AD4102CAFE}" destId="{66BA3B26-011A-4FD5-9A6D-275F0B0232CD}" srcOrd="0" destOrd="0" parTransId="{B5A9D6AF-983A-40A9-86F9-6DDD46C63FC4}" sibTransId="{F45DCACF-0383-4BDC-9CD9-F57F1E7B0658}"/>
    <dgm:cxn modelId="{5292081E-8B31-4319-A402-617C60DCD611}" srcId="{7904BE83-CA9D-436F-AB62-97AD4102CAFE}" destId="{1B6B1905-D008-4FB6-A845-74157CFCB5E5}" srcOrd="3" destOrd="0" parTransId="{D580467D-8DF7-4E30-974E-25BA1024A793}" sibTransId="{9FA4D89D-6F37-4682-A40A-F926EAAC00C5}"/>
    <dgm:cxn modelId="{3B16A428-2D9F-514B-83D0-FA2DC800C1CF}" type="presOf" srcId="{4272F637-F070-41EC-9A99-7AA9C7819BF4}" destId="{864240AB-8EDF-3C44-A9DE-845C356740D0}" srcOrd="0" destOrd="0" presId="urn:microsoft.com/office/officeart/2008/layout/LinedList"/>
    <dgm:cxn modelId="{DE889584-528C-D64A-9CC6-07A515DEA730}" type="presOf" srcId="{66BA3B26-011A-4FD5-9A6D-275F0B0232CD}" destId="{558A0647-B951-5443-8019-4B146CC04B6E}" srcOrd="0" destOrd="0" presId="urn:microsoft.com/office/officeart/2008/layout/LinedList"/>
    <dgm:cxn modelId="{3C6DF4A3-E9D2-4FFC-A432-1297C7DB6757}" srcId="{7904BE83-CA9D-436F-AB62-97AD4102CAFE}" destId="{4272F637-F070-41EC-9A99-7AA9C7819BF4}" srcOrd="2" destOrd="0" parTransId="{B210E484-6A3D-4118-9EED-8A8AF8AEDF9C}" sibTransId="{CB41EFD4-5854-4520-8BCD-5717EA20E087}"/>
    <dgm:cxn modelId="{7D1533E9-2FEB-8B47-A35F-2AF653ACB542}" type="presOf" srcId="{1B6B1905-D008-4FB6-A845-74157CFCB5E5}" destId="{F7865859-DDDB-3F43-AB02-82E5C49FA070}" srcOrd="0" destOrd="0" presId="urn:microsoft.com/office/officeart/2008/layout/LinedList"/>
    <dgm:cxn modelId="{9CF41EEB-CCB0-EC42-908C-E50262E6CF7B}" type="presOf" srcId="{5EC1727C-4F71-4D1D-85F8-57CCEC3FF12E}" destId="{BCDF28AF-7C67-0E49-BED1-6BB9FE96F956}" srcOrd="0" destOrd="0" presId="urn:microsoft.com/office/officeart/2008/layout/LinedList"/>
    <dgm:cxn modelId="{EC5030E3-D66C-444D-86FA-74080A4730DF}" type="presParOf" srcId="{B8ACD2D4-D05A-3849-A996-94521AAC59A4}" destId="{6DAF4070-FD0D-0C49-88A1-23BC720146AC}" srcOrd="0" destOrd="0" presId="urn:microsoft.com/office/officeart/2008/layout/LinedList"/>
    <dgm:cxn modelId="{BFE72EAE-3CA8-7245-B8D8-B07FD1264BE4}" type="presParOf" srcId="{B8ACD2D4-D05A-3849-A996-94521AAC59A4}" destId="{1C53E818-7334-AC41-938B-388220A67057}" srcOrd="1" destOrd="0" presId="urn:microsoft.com/office/officeart/2008/layout/LinedList"/>
    <dgm:cxn modelId="{ED0959F1-DB1A-1D43-98C2-CDD8D855B86A}" type="presParOf" srcId="{1C53E818-7334-AC41-938B-388220A67057}" destId="{558A0647-B951-5443-8019-4B146CC04B6E}" srcOrd="0" destOrd="0" presId="urn:microsoft.com/office/officeart/2008/layout/LinedList"/>
    <dgm:cxn modelId="{C03A9ADF-923C-1448-9A16-754B86F872E7}" type="presParOf" srcId="{1C53E818-7334-AC41-938B-388220A67057}" destId="{81E91D93-614A-1F41-BE3C-73AE7D86AFB3}" srcOrd="1" destOrd="0" presId="urn:microsoft.com/office/officeart/2008/layout/LinedList"/>
    <dgm:cxn modelId="{40DBDAF2-64AF-8A47-95F1-6E5A3FEFE850}" type="presParOf" srcId="{B8ACD2D4-D05A-3849-A996-94521AAC59A4}" destId="{A1F3B5A4-7FCD-934A-A7BD-8349ABCD22BB}" srcOrd="2" destOrd="0" presId="urn:microsoft.com/office/officeart/2008/layout/LinedList"/>
    <dgm:cxn modelId="{EDB106D4-32BF-1D40-8352-924888E4B1CF}" type="presParOf" srcId="{B8ACD2D4-D05A-3849-A996-94521AAC59A4}" destId="{9551605A-2649-5645-BC44-DB7C79895CD8}" srcOrd="3" destOrd="0" presId="urn:microsoft.com/office/officeart/2008/layout/LinedList"/>
    <dgm:cxn modelId="{07BBA9DB-4D9D-CD4D-85F1-B529FD542367}" type="presParOf" srcId="{9551605A-2649-5645-BC44-DB7C79895CD8}" destId="{BCDF28AF-7C67-0E49-BED1-6BB9FE96F956}" srcOrd="0" destOrd="0" presId="urn:microsoft.com/office/officeart/2008/layout/LinedList"/>
    <dgm:cxn modelId="{7BBA8861-C0DA-8242-B9E9-F2A86BD9A7D3}" type="presParOf" srcId="{9551605A-2649-5645-BC44-DB7C79895CD8}" destId="{C6EEB811-CECA-EE4C-93D4-2C20332D2DE8}" srcOrd="1" destOrd="0" presId="urn:microsoft.com/office/officeart/2008/layout/LinedList"/>
    <dgm:cxn modelId="{90426084-EE98-FC4A-B83B-37FD3139F70B}" type="presParOf" srcId="{B8ACD2D4-D05A-3849-A996-94521AAC59A4}" destId="{75BBC492-8E25-CC45-ABCA-6E351CAECA5C}" srcOrd="4" destOrd="0" presId="urn:microsoft.com/office/officeart/2008/layout/LinedList"/>
    <dgm:cxn modelId="{440BDE48-4002-7F49-AF5B-7DB3A8F13228}" type="presParOf" srcId="{B8ACD2D4-D05A-3849-A996-94521AAC59A4}" destId="{19EF3E99-019B-5D49-BFFD-1C7112B18585}" srcOrd="5" destOrd="0" presId="urn:microsoft.com/office/officeart/2008/layout/LinedList"/>
    <dgm:cxn modelId="{9BF64940-1BEC-174E-8BE9-F82EB89BAB69}" type="presParOf" srcId="{19EF3E99-019B-5D49-BFFD-1C7112B18585}" destId="{864240AB-8EDF-3C44-A9DE-845C356740D0}" srcOrd="0" destOrd="0" presId="urn:microsoft.com/office/officeart/2008/layout/LinedList"/>
    <dgm:cxn modelId="{BA230B0C-6808-954A-A369-53493B6254D6}" type="presParOf" srcId="{19EF3E99-019B-5D49-BFFD-1C7112B18585}" destId="{EA75EC65-B57F-9144-BB58-A4079C8C53C6}" srcOrd="1" destOrd="0" presId="urn:microsoft.com/office/officeart/2008/layout/LinedList"/>
    <dgm:cxn modelId="{DDE0E8BB-01D6-2E4D-9C1C-5F6EF63962D4}" type="presParOf" srcId="{B8ACD2D4-D05A-3849-A996-94521AAC59A4}" destId="{A2AEAC7D-19EF-F740-A65A-BF00070F2FCB}" srcOrd="6" destOrd="0" presId="urn:microsoft.com/office/officeart/2008/layout/LinedList"/>
    <dgm:cxn modelId="{C8860D8F-BA60-A040-8A18-83195E0F4CE1}" type="presParOf" srcId="{B8ACD2D4-D05A-3849-A996-94521AAC59A4}" destId="{451B74EE-D467-574B-A583-99F78A1509A6}" srcOrd="7" destOrd="0" presId="urn:microsoft.com/office/officeart/2008/layout/LinedList"/>
    <dgm:cxn modelId="{49197819-A554-9C41-BA73-84B94E6087A1}" type="presParOf" srcId="{451B74EE-D467-574B-A583-99F78A1509A6}" destId="{F7865859-DDDB-3F43-AB02-82E5C49FA070}" srcOrd="0" destOrd="0" presId="urn:microsoft.com/office/officeart/2008/layout/LinedList"/>
    <dgm:cxn modelId="{198A2970-E52E-5F4C-8256-9FFB5B6C21FC}" type="presParOf" srcId="{451B74EE-D467-574B-A583-99F78A1509A6}" destId="{51072DAF-1DBF-E949-8F28-5EB68ABA03C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DB72C6C-A522-42A5-8214-95EF2B949776}" type="doc">
      <dgm:prSet loTypeId="urn:microsoft.com/office/officeart/2016/7/layout/VerticalSolidActionList" loCatId="List" qsTypeId="urn:microsoft.com/office/officeart/2005/8/quickstyle/simple3" qsCatId="simple" csTypeId="urn:microsoft.com/office/officeart/2005/8/colors/colorful1" csCatId="colorful"/>
      <dgm:spPr/>
      <dgm:t>
        <a:bodyPr/>
        <a:lstStyle/>
        <a:p>
          <a:endParaRPr lang="en-US"/>
        </a:p>
      </dgm:t>
    </dgm:pt>
    <dgm:pt modelId="{99427706-0DCF-4D3C-B243-582B8B5ED654}">
      <dgm:prSet/>
      <dgm:spPr/>
      <dgm:t>
        <a:bodyPr/>
        <a:lstStyle/>
        <a:p>
          <a:r>
            <a:rPr lang="en-US"/>
            <a:t>Separate</a:t>
          </a:r>
        </a:p>
      </dgm:t>
    </dgm:pt>
    <dgm:pt modelId="{99B68D23-BC7B-4148-A6B3-8754898E9688}" type="parTrans" cxnId="{8CA60D3B-D6C4-4840-8168-D852DB5782B9}">
      <dgm:prSet/>
      <dgm:spPr/>
      <dgm:t>
        <a:bodyPr/>
        <a:lstStyle/>
        <a:p>
          <a:endParaRPr lang="en-US"/>
        </a:p>
      </dgm:t>
    </dgm:pt>
    <dgm:pt modelId="{C5E56A44-BB4F-409B-A61B-428E377F6963}" type="sibTrans" cxnId="{8CA60D3B-D6C4-4840-8168-D852DB5782B9}">
      <dgm:prSet/>
      <dgm:spPr/>
      <dgm:t>
        <a:bodyPr/>
        <a:lstStyle/>
        <a:p>
          <a:endParaRPr lang="en-US"/>
        </a:p>
      </dgm:t>
    </dgm:pt>
    <dgm:pt modelId="{3A418CF3-CA49-42EF-BBB5-0569ED2195FC}">
      <dgm:prSet/>
      <dgm:spPr/>
      <dgm:t>
        <a:bodyPr/>
        <a:lstStyle/>
        <a:p>
          <a:r>
            <a:rPr lang="en-US"/>
            <a:t>Separate minor planets into their categories (“Kuiper belt, Trans-</a:t>
          </a:r>
          <a:r>
            <a:rPr lang="en-US" err="1"/>
            <a:t>Nuptunians</a:t>
          </a:r>
          <a:r>
            <a:rPr lang="en-US"/>
            <a:t>, Plutoids, etc.)</a:t>
          </a:r>
        </a:p>
      </dgm:t>
    </dgm:pt>
    <dgm:pt modelId="{4D648D56-C186-49B9-B059-9942D745FC4E}" type="parTrans" cxnId="{ABCE47F4-1AE9-4205-8AED-007046ADFB62}">
      <dgm:prSet/>
      <dgm:spPr/>
      <dgm:t>
        <a:bodyPr/>
        <a:lstStyle/>
        <a:p>
          <a:endParaRPr lang="en-US"/>
        </a:p>
      </dgm:t>
    </dgm:pt>
    <dgm:pt modelId="{920B84BA-94C6-4EAB-B1B0-52D10F581324}" type="sibTrans" cxnId="{ABCE47F4-1AE9-4205-8AED-007046ADFB62}">
      <dgm:prSet/>
      <dgm:spPr/>
      <dgm:t>
        <a:bodyPr/>
        <a:lstStyle/>
        <a:p>
          <a:endParaRPr lang="en-US"/>
        </a:p>
      </dgm:t>
    </dgm:pt>
    <dgm:pt modelId="{FFB93111-A086-4AB5-9BF6-7BA7B560C864}">
      <dgm:prSet/>
      <dgm:spPr/>
      <dgm:t>
        <a:bodyPr/>
        <a:lstStyle/>
        <a:p>
          <a:r>
            <a:rPr lang="en-US"/>
            <a:t>Classify</a:t>
          </a:r>
        </a:p>
      </dgm:t>
    </dgm:pt>
    <dgm:pt modelId="{99A18A73-1030-46A2-9A87-5C43910DA7E3}" type="parTrans" cxnId="{6B765377-4680-418F-82AF-5B998AACFC17}">
      <dgm:prSet/>
      <dgm:spPr/>
      <dgm:t>
        <a:bodyPr/>
        <a:lstStyle/>
        <a:p>
          <a:endParaRPr lang="en-US"/>
        </a:p>
      </dgm:t>
    </dgm:pt>
    <dgm:pt modelId="{EF93315E-37EB-4213-8E45-A7A4A18C81FE}" type="sibTrans" cxnId="{6B765377-4680-418F-82AF-5B998AACFC17}">
      <dgm:prSet/>
      <dgm:spPr/>
      <dgm:t>
        <a:bodyPr/>
        <a:lstStyle/>
        <a:p>
          <a:endParaRPr lang="en-US"/>
        </a:p>
      </dgm:t>
    </dgm:pt>
    <dgm:pt modelId="{5F8A3E76-0070-4AD7-8840-85BE3510081B}">
      <dgm:prSet/>
      <dgm:spPr/>
      <dgm:t>
        <a:bodyPr/>
        <a:lstStyle/>
        <a:p>
          <a:pPr rtl="0"/>
          <a:r>
            <a:rPr lang="en-US"/>
            <a:t>Classify news articles by sentiment (“positive”, “negative”, really anything you want)</a:t>
          </a:r>
          <a:r>
            <a:rPr lang="en-US">
              <a:latin typeface="The Hand Extrablack"/>
            </a:rPr>
            <a:t> and look for behavior to fit the sentiment </a:t>
          </a:r>
          <a:endParaRPr lang="en-US"/>
        </a:p>
      </dgm:t>
    </dgm:pt>
    <dgm:pt modelId="{BABFD09C-0100-4B24-A310-C7889F83F3F6}" type="parTrans" cxnId="{BB6E79D6-4DA5-4021-93E3-B8394D47832F}">
      <dgm:prSet/>
      <dgm:spPr/>
      <dgm:t>
        <a:bodyPr/>
        <a:lstStyle/>
        <a:p>
          <a:endParaRPr lang="en-US"/>
        </a:p>
      </dgm:t>
    </dgm:pt>
    <dgm:pt modelId="{913411FF-CADF-4DA6-B3D5-208103DD897A}" type="sibTrans" cxnId="{BB6E79D6-4DA5-4021-93E3-B8394D47832F}">
      <dgm:prSet/>
      <dgm:spPr/>
      <dgm:t>
        <a:bodyPr/>
        <a:lstStyle/>
        <a:p>
          <a:endParaRPr lang="en-US"/>
        </a:p>
      </dgm:t>
    </dgm:pt>
    <dgm:pt modelId="{EF755616-C5AC-4BF5-B534-50FEF06D5BF7}">
      <dgm:prSet/>
      <dgm:spPr/>
      <dgm:t>
        <a:bodyPr/>
        <a:lstStyle/>
        <a:p>
          <a:r>
            <a:rPr lang="en-US"/>
            <a:t>Look</a:t>
          </a:r>
        </a:p>
      </dgm:t>
    </dgm:pt>
    <dgm:pt modelId="{49FA890C-BA0D-4EB6-BE8B-196A6983961A}" type="parTrans" cxnId="{B83FF6A1-1991-4ABF-A5B6-6FF645D53209}">
      <dgm:prSet/>
      <dgm:spPr/>
      <dgm:t>
        <a:bodyPr/>
        <a:lstStyle/>
        <a:p>
          <a:endParaRPr lang="en-US"/>
        </a:p>
      </dgm:t>
    </dgm:pt>
    <dgm:pt modelId="{2F770BF7-C275-4AC8-B2D4-2D974E5A649F}" type="sibTrans" cxnId="{B83FF6A1-1991-4ABF-A5B6-6FF645D53209}">
      <dgm:prSet/>
      <dgm:spPr/>
      <dgm:t>
        <a:bodyPr/>
        <a:lstStyle/>
        <a:p>
          <a:endParaRPr lang="en-US"/>
        </a:p>
      </dgm:t>
    </dgm:pt>
    <dgm:pt modelId="{140142F0-2A36-45BE-B533-25011DBA3A04}">
      <dgm:prSet/>
      <dgm:spPr/>
      <dgm:t>
        <a:bodyPr/>
        <a:lstStyle/>
        <a:p>
          <a:r>
            <a:rPr lang="en-US"/>
            <a:t>Look at other data sources that deal with things happening over time (e.g. Google Trends)</a:t>
          </a:r>
        </a:p>
      </dgm:t>
    </dgm:pt>
    <dgm:pt modelId="{78033E97-5847-48B0-96DF-CBBF05015C76}" type="parTrans" cxnId="{03DDA429-3021-46CD-ADD5-79C345540870}">
      <dgm:prSet/>
      <dgm:spPr/>
      <dgm:t>
        <a:bodyPr/>
        <a:lstStyle/>
        <a:p>
          <a:endParaRPr lang="en-US"/>
        </a:p>
      </dgm:t>
    </dgm:pt>
    <dgm:pt modelId="{A5D2521B-4F79-4356-BE72-5A6016F000AB}" type="sibTrans" cxnId="{03DDA429-3021-46CD-ADD5-79C345540870}">
      <dgm:prSet/>
      <dgm:spPr/>
      <dgm:t>
        <a:bodyPr/>
        <a:lstStyle/>
        <a:p>
          <a:endParaRPr lang="en-US"/>
        </a:p>
      </dgm:t>
    </dgm:pt>
    <dgm:pt modelId="{0D0F13C3-3697-4D75-A1A2-99AE0407C887}" type="pres">
      <dgm:prSet presAssocID="{2DB72C6C-A522-42A5-8214-95EF2B949776}" presName="Name0" presStyleCnt="0">
        <dgm:presLayoutVars>
          <dgm:dir/>
          <dgm:animLvl val="lvl"/>
          <dgm:resizeHandles val="exact"/>
        </dgm:presLayoutVars>
      </dgm:prSet>
      <dgm:spPr/>
    </dgm:pt>
    <dgm:pt modelId="{29E3E5A2-B103-49D2-8B40-271CE85FDEE4}" type="pres">
      <dgm:prSet presAssocID="{99427706-0DCF-4D3C-B243-582B8B5ED654}" presName="linNode" presStyleCnt="0"/>
      <dgm:spPr/>
    </dgm:pt>
    <dgm:pt modelId="{33F7666D-B474-4765-8804-FEC77A6CE0E9}" type="pres">
      <dgm:prSet presAssocID="{99427706-0DCF-4D3C-B243-582B8B5ED654}" presName="parentText" presStyleLbl="alignNode1" presStyleIdx="0" presStyleCnt="3">
        <dgm:presLayoutVars>
          <dgm:chMax val="1"/>
          <dgm:bulletEnabled/>
        </dgm:presLayoutVars>
      </dgm:prSet>
      <dgm:spPr/>
    </dgm:pt>
    <dgm:pt modelId="{0737E22F-8419-40D2-8E23-1A2A1D53D439}" type="pres">
      <dgm:prSet presAssocID="{99427706-0DCF-4D3C-B243-582B8B5ED654}" presName="descendantText" presStyleLbl="alignAccFollowNode1" presStyleIdx="0" presStyleCnt="3">
        <dgm:presLayoutVars>
          <dgm:bulletEnabled/>
        </dgm:presLayoutVars>
      </dgm:prSet>
      <dgm:spPr/>
    </dgm:pt>
    <dgm:pt modelId="{924BFA69-DBE7-467B-B15E-CA262DA5E45A}" type="pres">
      <dgm:prSet presAssocID="{C5E56A44-BB4F-409B-A61B-428E377F6963}" presName="sp" presStyleCnt="0"/>
      <dgm:spPr/>
    </dgm:pt>
    <dgm:pt modelId="{E3066515-DC95-45F0-992C-00A27A3D2065}" type="pres">
      <dgm:prSet presAssocID="{FFB93111-A086-4AB5-9BF6-7BA7B560C864}" presName="linNode" presStyleCnt="0"/>
      <dgm:spPr/>
    </dgm:pt>
    <dgm:pt modelId="{56CEF930-C221-4679-8D0D-C7053DD063E5}" type="pres">
      <dgm:prSet presAssocID="{FFB93111-A086-4AB5-9BF6-7BA7B560C864}" presName="parentText" presStyleLbl="alignNode1" presStyleIdx="1" presStyleCnt="3">
        <dgm:presLayoutVars>
          <dgm:chMax val="1"/>
          <dgm:bulletEnabled/>
        </dgm:presLayoutVars>
      </dgm:prSet>
      <dgm:spPr/>
    </dgm:pt>
    <dgm:pt modelId="{49EF23FA-1977-4D6C-95F6-ED91FDCCE4D0}" type="pres">
      <dgm:prSet presAssocID="{FFB93111-A086-4AB5-9BF6-7BA7B560C864}" presName="descendantText" presStyleLbl="alignAccFollowNode1" presStyleIdx="1" presStyleCnt="3">
        <dgm:presLayoutVars>
          <dgm:bulletEnabled/>
        </dgm:presLayoutVars>
      </dgm:prSet>
      <dgm:spPr/>
    </dgm:pt>
    <dgm:pt modelId="{92BD0CDA-09BD-4E11-AB06-477E67EE1F63}" type="pres">
      <dgm:prSet presAssocID="{EF93315E-37EB-4213-8E45-A7A4A18C81FE}" presName="sp" presStyleCnt="0"/>
      <dgm:spPr/>
    </dgm:pt>
    <dgm:pt modelId="{09AF2D10-2DED-4481-99DF-4096DE5E9C20}" type="pres">
      <dgm:prSet presAssocID="{EF755616-C5AC-4BF5-B534-50FEF06D5BF7}" presName="linNode" presStyleCnt="0"/>
      <dgm:spPr/>
    </dgm:pt>
    <dgm:pt modelId="{D2C7ACA6-109C-4523-8CFF-C4C015BFE869}" type="pres">
      <dgm:prSet presAssocID="{EF755616-C5AC-4BF5-B534-50FEF06D5BF7}" presName="parentText" presStyleLbl="alignNode1" presStyleIdx="2" presStyleCnt="3">
        <dgm:presLayoutVars>
          <dgm:chMax val="1"/>
          <dgm:bulletEnabled/>
        </dgm:presLayoutVars>
      </dgm:prSet>
      <dgm:spPr/>
    </dgm:pt>
    <dgm:pt modelId="{66D69215-AFEE-4802-9DB0-A5E19851BE21}" type="pres">
      <dgm:prSet presAssocID="{EF755616-C5AC-4BF5-B534-50FEF06D5BF7}" presName="descendantText" presStyleLbl="alignAccFollowNode1" presStyleIdx="2" presStyleCnt="3">
        <dgm:presLayoutVars>
          <dgm:bulletEnabled/>
        </dgm:presLayoutVars>
      </dgm:prSet>
      <dgm:spPr/>
    </dgm:pt>
  </dgm:ptLst>
  <dgm:cxnLst>
    <dgm:cxn modelId="{CFC54625-9FA5-4B2D-A495-B6CCECD81878}" type="presOf" srcId="{140142F0-2A36-45BE-B533-25011DBA3A04}" destId="{66D69215-AFEE-4802-9DB0-A5E19851BE21}" srcOrd="0" destOrd="0" presId="urn:microsoft.com/office/officeart/2016/7/layout/VerticalSolidActionList"/>
    <dgm:cxn modelId="{03DDA429-3021-46CD-ADD5-79C345540870}" srcId="{EF755616-C5AC-4BF5-B534-50FEF06D5BF7}" destId="{140142F0-2A36-45BE-B533-25011DBA3A04}" srcOrd="0" destOrd="0" parTransId="{78033E97-5847-48B0-96DF-CBBF05015C76}" sibTransId="{A5D2521B-4F79-4356-BE72-5A6016F000AB}"/>
    <dgm:cxn modelId="{8CA60D3B-D6C4-4840-8168-D852DB5782B9}" srcId="{2DB72C6C-A522-42A5-8214-95EF2B949776}" destId="{99427706-0DCF-4D3C-B243-582B8B5ED654}" srcOrd="0" destOrd="0" parTransId="{99B68D23-BC7B-4148-A6B3-8754898E9688}" sibTransId="{C5E56A44-BB4F-409B-A61B-428E377F6963}"/>
    <dgm:cxn modelId="{979A7B72-892F-44D8-9E60-FBEFAA994633}" type="presOf" srcId="{2DB72C6C-A522-42A5-8214-95EF2B949776}" destId="{0D0F13C3-3697-4D75-A1A2-99AE0407C887}" srcOrd="0" destOrd="0" presId="urn:microsoft.com/office/officeart/2016/7/layout/VerticalSolidActionList"/>
    <dgm:cxn modelId="{A914D056-6BD4-4BAE-9C77-F966C7F6A1E8}" type="presOf" srcId="{EF755616-C5AC-4BF5-B534-50FEF06D5BF7}" destId="{D2C7ACA6-109C-4523-8CFF-C4C015BFE869}" srcOrd="0" destOrd="0" presId="urn:microsoft.com/office/officeart/2016/7/layout/VerticalSolidActionList"/>
    <dgm:cxn modelId="{6B765377-4680-418F-82AF-5B998AACFC17}" srcId="{2DB72C6C-A522-42A5-8214-95EF2B949776}" destId="{FFB93111-A086-4AB5-9BF6-7BA7B560C864}" srcOrd="1" destOrd="0" parTransId="{99A18A73-1030-46A2-9A87-5C43910DA7E3}" sibTransId="{EF93315E-37EB-4213-8E45-A7A4A18C81FE}"/>
    <dgm:cxn modelId="{5CFE1686-B744-4D64-8329-69D9508016FA}" type="presOf" srcId="{FFB93111-A086-4AB5-9BF6-7BA7B560C864}" destId="{56CEF930-C221-4679-8D0D-C7053DD063E5}" srcOrd="0" destOrd="0" presId="urn:microsoft.com/office/officeart/2016/7/layout/VerticalSolidActionList"/>
    <dgm:cxn modelId="{B83FF6A1-1991-4ABF-A5B6-6FF645D53209}" srcId="{2DB72C6C-A522-42A5-8214-95EF2B949776}" destId="{EF755616-C5AC-4BF5-B534-50FEF06D5BF7}" srcOrd="2" destOrd="0" parTransId="{49FA890C-BA0D-4EB6-BE8B-196A6983961A}" sibTransId="{2F770BF7-C275-4AC8-B2D4-2D974E5A649F}"/>
    <dgm:cxn modelId="{BB6E79D6-4DA5-4021-93E3-B8394D47832F}" srcId="{FFB93111-A086-4AB5-9BF6-7BA7B560C864}" destId="{5F8A3E76-0070-4AD7-8840-85BE3510081B}" srcOrd="0" destOrd="0" parTransId="{BABFD09C-0100-4B24-A310-C7889F83F3F6}" sibTransId="{913411FF-CADF-4DA6-B3D5-208103DD897A}"/>
    <dgm:cxn modelId="{213DEEE0-871C-4570-B1EA-EDF70CE0804F}" type="presOf" srcId="{5F8A3E76-0070-4AD7-8840-85BE3510081B}" destId="{49EF23FA-1977-4D6C-95F6-ED91FDCCE4D0}" srcOrd="0" destOrd="0" presId="urn:microsoft.com/office/officeart/2016/7/layout/VerticalSolidActionList"/>
    <dgm:cxn modelId="{ABCE47F4-1AE9-4205-8AED-007046ADFB62}" srcId="{99427706-0DCF-4D3C-B243-582B8B5ED654}" destId="{3A418CF3-CA49-42EF-BBB5-0569ED2195FC}" srcOrd="0" destOrd="0" parTransId="{4D648D56-C186-49B9-B059-9942D745FC4E}" sibTransId="{920B84BA-94C6-4EAB-B1B0-52D10F581324}"/>
    <dgm:cxn modelId="{D13088F4-39F4-4EE1-93CF-92C1A7AD9FB8}" type="presOf" srcId="{3A418CF3-CA49-42EF-BBB5-0569ED2195FC}" destId="{0737E22F-8419-40D2-8E23-1A2A1D53D439}" srcOrd="0" destOrd="0" presId="urn:microsoft.com/office/officeart/2016/7/layout/VerticalSolidActionList"/>
    <dgm:cxn modelId="{18C228F9-0747-4513-A869-3C3DFBC0ECA3}" type="presOf" srcId="{99427706-0DCF-4D3C-B243-582B8B5ED654}" destId="{33F7666D-B474-4765-8804-FEC77A6CE0E9}" srcOrd="0" destOrd="0" presId="urn:microsoft.com/office/officeart/2016/7/layout/VerticalSolidActionList"/>
    <dgm:cxn modelId="{343B1AB5-BD72-4395-842D-2B172D4DD42D}" type="presParOf" srcId="{0D0F13C3-3697-4D75-A1A2-99AE0407C887}" destId="{29E3E5A2-B103-49D2-8B40-271CE85FDEE4}" srcOrd="0" destOrd="0" presId="urn:microsoft.com/office/officeart/2016/7/layout/VerticalSolidActionList"/>
    <dgm:cxn modelId="{24DA0E40-9A29-4622-86DE-D8AFAA24E560}" type="presParOf" srcId="{29E3E5A2-B103-49D2-8B40-271CE85FDEE4}" destId="{33F7666D-B474-4765-8804-FEC77A6CE0E9}" srcOrd="0" destOrd="0" presId="urn:microsoft.com/office/officeart/2016/7/layout/VerticalSolidActionList"/>
    <dgm:cxn modelId="{73F72A0D-617F-4039-B9C9-8CE754F6E855}" type="presParOf" srcId="{29E3E5A2-B103-49D2-8B40-271CE85FDEE4}" destId="{0737E22F-8419-40D2-8E23-1A2A1D53D439}" srcOrd="1" destOrd="0" presId="urn:microsoft.com/office/officeart/2016/7/layout/VerticalSolidActionList"/>
    <dgm:cxn modelId="{17A06606-2FAD-4C90-83E9-D8C2E566230B}" type="presParOf" srcId="{0D0F13C3-3697-4D75-A1A2-99AE0407C887}" destId="{924BFA69-DBE7-467B-B15E-CA262DA5E45A}" srcOrd="1" destOrd="0" presId="urn:microsoft.com/office/officeart/2016/7/layout/VerticalSolidActionList"/>
    <dgm:cxn modelId="{0F565F50-F6AD-421A-982C-1D549DFBFF2D}" type="presParOf" srcId="{0D0F13C3-3697-4D75-A1A2-99AE0407C887}" destId="{E3066515-DC95-45F0-992C-00A27A3D2065}" srcOrd="2" destOrd="0" presId="urn:microsoft.com/office/officeart/2016/7/layout/VerticalSolidActionList"/>
    <dgm:cxn modelId="{EFBAA48E-1203-465E-8D12-A70DABA4EC5B}" type="presParOf" srcId="{E3066515-DC95-45F0-992C-00A27A3D2065}" destId="{56CEF930-C221-4679-8D0D-C7053DD063E5}" srcOrd="0" destOrd="0" presId="urn:microsoft.com/office/officeart/2016/7/layout/VerticalSolidActionList"/>
    <dgm:cxn modelId="{8CC5726C-9376-41C8-9B91-27D80EFEDD9B}" type="presParOf" srcId="{E3066515-DC95-45F0-992C-00A27A3D2065}" destId="{49EF23FA-1977-4D6C-95F6-ED91FDCCE4D0}" srcOrd="1" destOrd="0" presId="urn:microsoft.com/office/officeart/2016/7/layout/VerticalSolidActionList"/>
    <dgm:cxn modelId="{542285C2-CB49-4740-B7A9-BB3BFFCC0BB0}" type="presParOf" srcId="{0D0F13C3-3697-4D75-A1A2-99AE0407C887}" destId="{92BD0CDA-09BD-4E11-AB06-477E67EE1F63}" srcOrd="3" destOrd="0" presId="urn:microsoft.com/office/officeart/2016/7/layout/VerticalSolidActionList"/>
    <dgm:cxn modelId="{DE669747-2A8C-434A-A1F9-10B692F3CA9F}" type="presParOf" srcId="{0D0F13C3-3697-4D75-A1A2-99AE0407C887}" destId="{09AF2D10-2DED-4481-99DF-4096DE5E9C20}" srcOrd="4" destOrd="0" presId="urn:microsoft.com/office/officeart/2016/7/layout/VerticalSolidActionList"/>
    <dgm:cxn modelId="{0918D071-4796-4A5A-9B08-2413166FF03A}" type="presParOf" srcId="{09AF2D10-2DED-4481-99DF-4096DE5E9C20}" destId="{D2C7ACA6-109C-4523-8CFF-C4C015BFE869}" srcOrd="0" destOrd="0" presId="urn:microsoft.com/office/officeart/2016/7/layout/VerticalSolidActionList"/>
    <dgm:cxn modelId="{2355F930-3FF6-47AB-A4B3-C0900C98A203}" type="presParOf" srcId="{09AF2D10-2DED-4481-99DF-4096DE5E9C20}" destId="{66D69215-AFEE-4802-9DB0-A5E19851BE21}"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CBF8AD-9CCE-4583-B0BB-92780A1C4A49}">
      <dsp:nvSpPr>
        <dsp:cNvPr id="0" name=""/>
        <dsp:cNvSpPr/>
      </dsp:nvSpPr>
      <dsp:spPr>
        <a:xfrm>
          <a:off x="0" y="1751"/>
          <a:ext cx="10728325" cy="0"/>
        </a:xfrm>
        <a:prstGeom prst="lin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70B62B29-EBFF-4555-B346-1FAAF583DF06}">
      <dsp:nvSpPr>
        <dsp:cNvPr id="0" name=""/>
        <dsp:cNvSpPr/>
      </dsp:nvSpPr>
      <dsp:spPr>
        <a:xfrm>
          <a:off x="0" y="1751"/>
          <a:ext cx="10728325" cy="1194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baseline="0"/>
            <a:t>1. An example to help ground us</a:t>
          </a:r>
          <a:endParaRPr lang="en-US" sz="2600" kern="1200"/>
        </a:p>
      </dsp:txBody>
      <dsp:txXfrm>
        <a:off x="0" y="1751"/>
        <a:ext cx="10728325" cy="1194748"/>
      </dsp:txXfrm>
    </dsp:sp>
    <dsp:sp modelId="{4504B473-A7C2-4DA2-89B6-750A06819C6E}">
      <dsp:nvSpPr>
        <dsp:cNvPr id="0" name=""/>
        <dsp:cNvSpPr/>
      </dsp:nvSpPr>
      <dsp:spPr>
        <a:xfrm>
          <a:off x="0" y="1196500"/>
          <a:ext cx="10728325" cy="0"/>
        </a:xfrm>
        <a:prstGeom prst="lin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9A7E90CF-4028-41B0-96C2-40B83561471D}">
      <dsp:nvSpPr>
        <dsp:cNvPr id="0" name=""/>
        <dsp:cNvSpPr/>
      </dsp:nvSpPr>
      <dsp:spPr>
        <a:xfrm>
          <a:off x="0" y="1196500"/>
          <a:ext cx="10728325" cy="1194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baseline="0"/>
            <a:t>2. A short animated video to help explain what science I am using</a:t>
          </a:r>
          <a:endParaRPr lang="en-US" sz="2600" kern="1200"/>
        </a:p>
      </dsp:txBody>
      <dsp:txXfrm>
        <a:off x="0" y="1196500"/>
        <a:ext cx="10728325" cy="1194748"/>
      </dsp:txXfrm>
    </dsp:sp>
    <dsp:sp modelId="{AA259759-845D-4534-962D-F3A1DE070190}">
      <dsp:nvSpPr>
        <dsp:cNvPr id="0" name=""/>
        <dsp:cNvSpPr/>
      </dsp:nvSpPr>
      <dsp:spPr>
        <a:xfrm>
          <a:off x="0" y="2391249"/>
          <a:ext cx="10728325" cy="0"/>
        </a:xfrm>
        <a:prstGeom prst="lin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44B4B92B-F6EF-40FA-A9F9-C7856AD891DB}">
      <dsp:nvSpPr>
        <dsp:cNvPr id="0" name=""/>
        <dsp:cNvSpPr/>
      </dsp:nvSpPr>
      <dsp:spPr>
        <a:xfrm>
          <a:off x="0" y="2391249"/>
          <a:ext cx="10728325" cy="1194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baseline="0"/>
            <a:t>3. A mutual conversation about the lived experience in the joys and difficulties of doing the science while supporting data is on screen.</a:t>
          </a:r>
          <a:endParaRPr lang="en-US" sz="2600" kern="1200"/>
        </a:p>
      </dsp:txBody>
      <dsp:txXfrm>
        <a:off x="0" y="2391249"/>
        <a:ext cx="10728325" cy="119474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1876B-D809-4587-AD3A-7EC758898B76}">
      <dsp:nvSpPr>
        <dsp:cNvPr id="0" name=""/>
        <dsp:cNvSpPr/>
      </dsp:nvSpPr>
      <dsp:spPr>
        <a:xfrm>
          <a:off x="0" y="660"/>
          <a:ext cx="6188689" cy="154514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821165-8C86-469F-8FCB-739BED9669A0}">
      <dsp:nvSpPr>
        <dsp:cNvPr id="0" name=""/>
        <dsp:cNvSpPr/>
      </dsp:nvSpPr>
      <dsp:spPr>
        <a:xfrm>
          <a:off x="467407" y="348318"/>
          <a:ext cx="849830" cy="849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D8D68B-2B43-42B4-B955-C83FAE946561}">
      <dsp:nvSpPr>
        <dsp:cNvPr id="0" name=""/>
        <dsp:cNvSpPr/>
      </dsp:nvSpPr>
      <dsp:spPr>
        <a:xfrm>
          <a:off x="1784645" y="660"/>
          <a:ext cx="4404043" cy="1545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28" tIns="163528" rIns="163528" bIns="163528" numCol="1" spcCol="1270" anchor="ctr" anchorCtr="0">
          <a:noAutofit/>
        </a:bodyPr>
        <a:lstStyle/>
        <a:p>
          <a:pPr marL="0" lvl="0" indent="0" algn="l" defTabSz="1111250">
            <a:lnSpc>
              <a:spcPct val="90000"/>
            </a:lnSpc>
            <a:spcBef>
              <a:spcPct val="0"/>
            </a:spcBef>
            <a:spcAft>
              <a:spcPct val="35000"/>
            </a:spcAft>
            <a:buNone/>
          </a:pPr>
          <a:r>
            <a:rPr lang="en-US" sz="2500" kern="1200" baseline="0"/>
            <a:t>Reach out for data and code!</a:t>
          </a:r>
          <a:endParaRPr lang="en-US" sz="2500" kern="1200"/>
        </a:p>
      </dsp:txBody>
      <dsp:txXfrm>
        <a:off x="1784645" y="660"/>
        <a:ext cx="4404043" cy="1545147"/>
      </dsp:txXfrm>
    </dsp:sp>
    <dsp:sp modelId="{AACE5C7A-658D-4590-939B-8F92B646447B}">
      <dsp:nvSpPr>
        <dsp:cNvPr id="0" name=""/>
        <dsp:cNvSpPr/>
      </dsp:nvSpPr>
      <dsp:spPr>
        <a:xfrm>
          <a:off x="0" y="1932094"/>
          <a:ext cx="6188689" cy="154514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A6DFBD-C511-4944-B0FE-3F254597857E}">
      <dsp:nvSpPr>
        <dsp:cNvPr id="0" name=""/>
        <dsp:cNvSpPr/>
      </dsp:nvSpPr>
      <dsp:spPr>
        <a:xfrm>
          <a:off x="467407" y="2279752"/>
          <a:ext cx="849830" cy="849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563BCA-0DDF-4708-8401-EFB655831680}">
      <dsp:nvSpPr>
        <dsp:cNvPr id="0" name=""/>
        <dsp:cNvSpPr/>
      </dsp:nvSpPr>
      <dsp:spPr>
        <a:xfrm>
          <a:off x="1784645" y="1932094"/>
          <a:ext cx="4404043" cy="1545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28" tIns="163528" rIns="163528" bIns="163528" numCol="1" spcCol="1270" anchor="ctr" anchorCtr="0">
          <a:noAutofit/>
        </a:bodyPr>
        <a:lstStyle/>
        <a:p>
          <a:pPr marL="0" lvl="0" indent="0" algn="l" defTabSz="1111250">
            <a:lnSpc>
              <a:spcPct val="90000"/>
            </a:lnSpc>
            <a:spcBef>
              <a:spcPct val="0"/>
            </a:spcBef>
            <a:spcAft>
              <a:spcPct val="35000"/>
            </a:spcAft>
            <a:buNone/>
          </a:pPr>
          <a:r>
            <a:rPr lang="en-US" sz="2500" kern="1200" baseline="0"/>
            <a:t>AyurAstro.com</a:t>
          </a:r>
          <a:endParaRPr lang="en-US" sz="2500" kern="1200"/>
        </a:p>
      </dsp:txBody>
      <dsp:txXfrm>
        <a:off x="1784645" y="1932094"/>
        <a:ext cx="4404043" cy="1545147"/>
      </dsp:txXfrm>
    </dsp:sp>
    <dsp:sp modelId="{D6AA88E3-EF9A-4A72-846F-0E9AF0B7CAA2}">
      <dsp:nvSpPr>
        <dsp:cNvPr id="0" name=""/>
        <dsp:cNvSpPr/>
      </dsp:nvSpPr>
      <dsp:spPr>
        <a:xfrm>
          <a:off x="0" y="3863528"/>
          <a:ext cx="6188689" cy="154514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6C971F-6FF7-4A57-AD1B-4E6DBAF15B7D}">
      <dsp:nvSpPr>
        <dsp:cNvPr id="0" name=""/>
        <dsp:cNvSpPr/>
      </dsp:nvSpPr>
      <dsp:spPr>
        <a:xfrm>
          <a:off x="467407" y="4211186"/>
          <a:ext cx="849830" cy="8498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93CBC2-515B-4135-B927-35E91EC140CE}">
      <dsp:nvSpPr>
        <dsp:cNvPr id="0" name=""/>
        <dsp:cNvSpPr/>
      </dsp:nvSpPr>
      <dsp:spPr>
        <a:xfrm>
          <a:off x="1784645" y="3863528"/>
          <a:ext cx="4404043" cy="1545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28" tIns="163528" rIns="163528" bIns="163528" numCol="1" spcCol="1270" anchor="ctr" anchorCtr="0">
          <a:noAutofit/>
        </a:bodyPr>
        <a:lstStyle/>
        <a:p>
          <a:pPr marL="0" lvl="0" indent="0" algn="l" defTabSz="1111250">
            <a:lnSpc>
              <a:spcPct val="90000"/>
            </a:lnSpc>
            <a:spcBef>
              <a:spcPct val="0"/>
            </a:spcBef>
            <a:spcAft>
              <a:spcPct val="35000"/>
            </a:spcAft>
            <a:buNone/>
          </a:pPr>
          <a:r>
            <a:rPr lang="en-US" sz="2500" kern="1200" baseline="0"/>
            <a:t>Twitter: @AyurAstro</a:t>
          </a:r>
          <a:endParaRPr lang="en-US" sz="2500" kern="1200"/>
        </a:p>
      </dsp:txBody>
      <dsp:txXfrm>
        <a:off x="1784645" y="3863528"/>
        <a:ext cx="4404043" cy="15451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FE98D5-E92B-4E7A-BC22-9D908B764AF8}">
      <dsp:nvSpPr>
        <dsp:cNvPr id="0" name=""/>
        <dsp:cNvSpPr/>
      </dsp:nvSpPr>
      <dsp:spPr>
        <a:xfrm>
          <a:off x="0" y="4065373"/>
          <a:ext cx="6900862" cy="1334346"/>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t>Just as importantly, beta (1 – possibility of false negative) will need to be greater than 0.90. </a:t>
          </a:r>
          <a:endParaRPr lang="en-US" sz="1600" kern="1200"/>
        </a:p>
      </dsp:txBody>
      <dsp:txXfrm>
        <a:off x="0" y="4065373"/>
        <a:ext cx="6900862" cy="1334346"/>
      </dsp:txXfrm>
    </dsp:sp>
    <dsp:sp modelId="{05CCCE48-6DE0-4138-B3CE-8DE5C5CE3A5D}">
      <dsp:nvSpPr>
        <dsp:cNvPr id="0" name=""/>
        <dsp:cNvSpPr/>
      </dsp:nvSpPr>
      <dsp:spPr>
        <a:xfrm rot="10800000">
          <a:off x="0" y="2033163"/>
          <a:ext cx="6900862" cy="2052224"/>
        </a:xfrm>
        <a:prstGeom prst="upArrowCallout">
          <a:avLst/>
        </a:prstGeom>
        <a:gradFill rotWithShape="0">
          <a:gsLst>
            <a:gs pos="0">
              <a:schemeClr val="accent2">
                <a:hueOff val="-747355"/>
                <a:satOff val="1404"/>
                <a:lumOff val="2941"/>
                <a:alphaOff val="0"/>
                <a:lumMod val="110000"/>
                <a:satMod val="105000"/>
                <a:tint val="67000"/>
              </a:schemeClr>
            </a:gs>
            <a:gs pos="50000">
              <a:schemeClr val="accent2">
                <a:hueOff val="-747355"/>
                <a:satOff val="1404"/>
                <a:lumOff val="2941"/>
                <a:alphaOff val="0"/>
                <a:lumMod val="105000"/>
                <a:satMod val="103000"/>
                <a:tint val="73000"/>
              </a:schemeClr>
            </a:gs>
            <a:gs pos="100000">
              <a:schemeClr val="accent2">
                <a:hueOff val="-747355"/>
                <a:satOff val="1404"/>
                <a:lumOff val="294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t>Pearson’s chi square p-value for the measurement of an increase in news articles should be less than alpha (possibility of false positive) = 0.05.</a:t>
          </a:r>
          <a:endParaRPr lang="en-US" sz="1600" kern="1200"/>
        </a:p>
      </dsp:txBody>
      <dsp:txXfrm rot="10800000">
        <a:off x="0" y="2033163"/>
        <a:ext cx="6900862" cy="1333474"/>
      </dsp:txXfrm>
    </dsp:sp>
    <dsp:sp modelId="{37B1C21E-C7EA-4869-A861-778DBCA82C1D}">
      <dsp:nvSpPr>
        <dsp:cNvPr id="0" name=""/>
        <dsp:cNvSpPr/>
      </dsp:nvSpPr>
      <dsp:spPr>
        <a:xfrm rot="10800000">
          <a:off x="0" y="954"/>
          <a:ext cx="6900862" cy="2052224"/>
        </a:xfrm>
        <a:prstGeom prst="upArrowCallout">
          <a:avLst/>
        </a:prstGeom>
        <a:gradFill rotWithShape="0">
          <a:gsLst>
            <a:gs pos="0">
              <a:schemeClr val="accent2">
                <a:hueOff val="-1494709"/>
                <a:satOff val="2807"/>
                <a:lumOff val="5882"/>
                <a:alphaOff val="0"/>
                <a:lumMod val="110000"/>
                <a:satMod val="105000"/>
                <a:tint val="67000"/>
              </a:schemeClr>
            </a:gs>
            <a:gs pos="50000">
              <a:schemeClr val="accent2">
                <a:hueOff val="-1494709"/>
                <a:satOff val="2807"/>
                <a:lumOff val="5882"/>
                <a:alphaOff val="0"/>
                <a:lumMod val="105000"/>
                <a:satMod val="103000"/>
                <a:tint val="73000"/>
              </a:schemeClr>
            </a:gs>
            <a:gs pos="100000">
              <a:schemeClr val="accent2">
                <a:hueOff val="-1494709"/>
                <a:satOff val="2807"/>
                <a:lumOff val="588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a:t>We hypothesize that as the Sun approaches a minor planet by astrological degree, there will be </a:t>
          </a:r>
          <a:r>
            <a:rPr lang="en-US" sz="1600" b="1" i="1" kern="1200"/>
            <a:t>more</a:t>
          </a:r>
          <a:r>
            <a:rPr lang="en-US" sz="1600" b="1" kern="1200"/>
            <a:t> news articles mentioning its name in Google News as an alternative to the null hypothesis that there will be the same number of news articles  there.</a:t>
          </a:r>
          <a:endParaRPr lang="en-US" sz="1600" kern="1200"/>
        </a:p>
      </dsp:txBody>
      <dsp:txXfrm rot="10800000">
        <a:off x="0" y="954"/>
        <a:ext cx="6900862" cy="13334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A4C29C-8CE0-45D7-889C-9547E29AB49A}">
      <dsp:nvSpPr>
        <dsp:cNvPr id="0" name=""/>
        <dsp:cNvSpPr/>
      </dsp:nvSpPr>
      <dsp:spPr>
        <a:xfrm>
          <a:off x="0" y="659"/>
          <a:ext cx="6900862" cy="15426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1FA7A0-4D6F-4F83-BFC9-792BCAB1C051}">
      <dsp:nvSpPr>
        <dsp:cNvPr id="0" name=""/>
        <dsp:cNvSpPr/>
      </dsp:nvSpPr>
      <dsp:spPr>
        <a:xfrm>
          <a:off x="466658" y="347760"/>
          <a:ext cx="848470" cy="8484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9775D9-1FA7-4E01-A8D9-A97571C2C4D2}">
      <dsp:nvSpPr>
        <dsp:cNvPr id="0" name=""/>
        <dsp:cNvSpPr/>
      </dsp:nvSpPr>
      <dsp:spPr>
        <a:xfrm>
          <a:off x="1781787" y="659"/>
          <a:ext cx="5119074" cy="1542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266" tIns="163266" rIns="163266" bIns="163266" numCol="1" spcCol="1270" anchor="ctr" anchorCtr="0">
          <a:noAutofit/>
        </a:bodyPr>
        <a:lstStyle/>
        <a:p>
          <a:pPr marL="0" lvl="0" indent="0" algn="l" defTabSz="1111250">
            <a:lnSpc>
              <a:spcPct val="90000"/>
            </a:lnSpc>
            <a:spcBef>
              <a:spcPct val="0"/>
            </a:spcBef>
            <a:spcAft>
              <a:spcPct val="35000"/>
            </a:spcAft>
            <a:buNone/>
          </a:pPr>
          <a:r>
            <a:rPr lang="en-US" sz="2500" kern="1200"/>
            <a:t>Data analysis (yes, this is first)</a:t>
          </a:r>
        </a:p>
      </dsp:txBody>
      <dsp:txXfrm>
        <a:off x="1781787" y="659"/>
        <a:ext cx="5119074" cy="1542672"/>
      </dsp:txXfrm>
    </dsp:sp>
    <dsp:sp modelId="{0E434A04-5E83-4D42-8820-B4DAA27D5829}">
      <dsp:nvSpPr>
        <dsp:cNvPr id="0" name=""/>
        <dsp:cNvSpPr/>
      </dsp:nvSpPr>
      <dsp:spPr>
        <a:xfrm>
          <a:off x="0" y="1929000"/>
          <a:ext cx="6900862" cy="15426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56A68F-3576-4CB0-954B-40E5824A16F7}">
      <dsp:nvSpPr>
        <dsp:cNvPr id="0" name=""/>
        <dsp:cNvSpPr/>
      </dsp:nvSpPr>
      <dsp:spPr>
        <a:xfrm>
          <a:off x="466658" y="2276101"/>
          <a:ext cx="848470" cy="8484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CFA884-7E40-4D69-88BB-974A24C3D189}">
      <dsp:nvSpPr>
        <dsp:cNvPr id="0" name=""/>
        <dsp:cNvSpPr/>
      </dsp:nvSpPr>
      <dsp:spPr>
        <a:xfrm>
          <a:off x="1781787" y="1929000"/>
          <a:ext cx="5119074" cy="1542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266" tIns="163266" rIns="163266" bIns="163266" numCol="1" spcCol="1270" anchor="ctr" anchorCtr="0">
          <a:noAutofit/>
        </a:bodyPr>
        <a:lstStyle/>
        <a:p>
          <a:pPr marL="0" lvl="0" indent="0" algn="l" defTabSz="1111250">
            <a:lnSpc>
              <a:spcPct val="90000"/>
            </a:lnSpc>
            <a:spcBef>
              <a:spcPct val="0"/>
            </a:spcBef>
            <a:spcAft>
              <a:spcPct val="35000"/>
            </a:spcAft>
            <a:buNone/>
          </a:pPr>
          <a:r>
            <a:rPr lang="en-US" sz="2500" kern="1200"/>
            <a:t>Data cultivation</a:t>
          </a:r>
        </a:p>
      </dsp:txBody>
      <dsp:txXfrm>
        <a:off x="1781787" y="1929000"/>
        <a:ext cx="5119074" cy="1542672"/>
      </dsp:txXfrm>
    </dsp:sp>
    <dsp:sp modelId="{33B9A8F7-E140-4FA0-BFD6-11E3A5248851}">
      <dsp:nvSpPr>
        <dsp:cNvPr id="0" name=""/>
        <dsp:cNvSpPr/>
      </dsp:nvSpPr>
      <dsp:spPr>
        <a:xfrm>
          <a:off x="0" y="3857341"/>
          <a:ext cx="6900862" cy="15426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301911-8A73-4953-9831-CBFF824E834A}">
      <dsp:nvSpPr>
        <dsp:cNvPr id="0" name=""/>
        <dsp:cNvSpPr/>
      </dsp:nvSpPr>
      <dsp:spPr>
        <a:xfrm>
          <a:off x="466658" y="4204443"/>
          <a:ext cx="848470" cy="8484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3C938-4EAE-4F33-97A3-0B7EF6424209}">
      <dsp:nvSpPr>
        <dsp:cNvPr id="0" name=""/>
        <dsp:cNvSpPr/>
      </dsp:nvSpPr>
      <dsp:spPr>
        <a:xfrm>
          <a:off x="1781787" y="3857341"/>
          <a:ext cx="5119074" cy="1542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266" tIns="163266" rIns="163266" bIns="163266" numCol="1" spcCol="1270" anchor="ctr" anchorCtr="0">
          <a:noAutofit/>
        </a:bodyPr>
        <a:lstStyle/>
        <a:p>
          <a:pPr marL="0" lvl="0" indent="0" algn="l" defTabSz="1111250">
            <a:lnSpc>
              <a:spcPct val="90000"/>
            </a:lnSpc>
            <a:spcBef>
              <a:spcPct val="0"/>
            </a:spcBef>
            <a:spcAft>
              <a:spcPct val="35000"/>
            </a:spcAft>
            <a:buNone/>
          </a:pPr>
          <a:r>
            <a:rPr lang="en-US" sz="2500" kern="1200"/>
            <a:t>Data presentation</a:t>
          </a:r>
        </a:p>
      </dsp:txBody>
      <dsp:txXfrm>
        <a:off x="1781787" y="3857341"/>
        <a:ext cx="5119074" cy="15426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8BE6FC-18DA-4840-B7D2-6B74F84E034B}">
      <dsp:nvSpPr>
        <dsp:cNvPr id="0" name=""/>
        <dsp:cNvSpPr/>
      </dsp:nvSpPr>
      <dsp:spPr>
        <a:xfrm>
          <a:off x="0" y="88935"/>
          <a:ext cx="6188689" cy="286416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baseline="0"/>
            <a:t>The number of articles in Google News at that astrological degree difference between the Sun and the minor planet.</a:t>
          </a:r>
          <a:endParaRPr lang="en-US" sz="3400" kern="1200"/>
        </a:p>
      </dsp:txBody>
      <dsp:txXfrm>
        <a:off x="139817" y="228752"/>
        <a:ext cx="5909055" cy="2584526"/>
      </dsp:txXfrm>
    </dsp:sp>
    <dsp:sp modelId="{E8935C95-A423-4CBB-92EE-A58BBB308252}">
      <dsp:nvSpPr>
        <dsp:cNvPr id="0" name=""/>
        <dsp:cNvSpPr/>
      </dsp:nvSpPr>
      <dsp:spPr>
        <a:xfrm>
          <a:off x="0" y="3051016"/>
          <a:ext cx="6188689" cy="2864160"/>
        </a:xfrm>
        <a:prstGeom prst="roundRect">
          <a:avLst/>
        </a:prstGeom>
        <a:gradFill rotWithShape="0">
          <a:gsLst>
            <a:gs pos="0">
              <a:schemeClr val="accent2">
                <a:hueOff val="-1494709"/>
                <a:satOff val="2807"/>
                <a:lumOff val="5882"/>
                <a:alphaOff val="0"/>
                <a:lumMod val="110000"/>
                <a:satMod val="105000"/>
                <a:tint val="67000"/>
              </a:schemeClr>
            </a:gs>
            <a:gs pos="50000">
              <a:schemeClr val="accent2">
                <a:hueOff val="-1494709"/>
                <a:satOff val="2807"/>
                <a:lumOff val="5882"/>
                <a:alphaOff val="0"/>
                <a:lumMod val="105000"/>
                <a:satMod val="103000"/>
                <a:tint val="73000"/>
              </a:schemeClr>
            </a:gs>
            <a:gs pos="100000">
              <a:schemeClr val="accent2">
                <a:hueOff val="-1494709"/>
                <a:satOff val="2807"/>
                <a:lumOff val="588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baseline="0"/>
            <a:t>Note that this approach is zodiac- and house-agnostic. We are just considering degree differences.</a:t>
          </a:r>
          <a:endParaRPr lang="en-US" sz="3400" kern="1200"/>
        </a:p>
      </dsp:txBody>
      <dsp:txXfrm>
        <a:off x="139817" y="3190833"/>
        <a:ext cx="5909055" cy="25845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48A250-5A39-F049-9639-2C01C3E4B9B4}">
      <dsp:nvSpPr>
        <dsp:cNvPr id="0" name=""/>
        <dsp:cNvSpPr/>
      </dsp:nvSpPr>
      <dsp:spPr>
        <a:xfrm>
          <a:off x="3788363" y="399531"/>
          <a:ext cx="2039729" cy="2039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t>Scraper methods changed.</a:t>
          </a:r>
        </a:p>
      </dsp:txBody>
      <dsp:txXfrm>
        <a:off x="3788363" y="399531"/>
        <a:ext cx="2039729" cy="2039729"/>
      </dsp:txXfrm>
    </dsp:sp>
    <dsp:sp modelId="{0DC5A918-0BA9-5540-857D-4985963FDC9E}">
      <dsp:nvSpPr>
        <dsp:cNvPr id="0" name=""/>
        <dsp:cNvSpPr/>
      </dsp:nvSpPr>
      <dsp:spPr>
        <a:xfrm>
          <a:off x="684429" y="-1007"/>
          <a:ext cx="4819829" cy="4819829"/>
        </a:xfrm>
        <a:prstGeom prst="circularArrow">
          <a:avLst>
            <a:gd name="adj1" fmla="val 8252"/>
            <a:gd name="adj2" fmla="val 576445"/>
            <a:gd name="adj3" fmla="val 2962353"/>
            <a:gd name="adj4" fmla="val 52729"/>
            <a:gd name="adj5" fmla="val 9628"/>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4E4113E-FE38-2F43-8F9A-AAC00737D5D9}">
      <dsp:nvSpPr>
        <dsp:cNvPr id="0" name=""/>
        <dsp:cNvSpPr/>
      </dsp:nvSpPr>
      <dsp:spPr>
        <a:xfrm>
          <a:off x="2074479" y="3368064"/>
          <a:ext cx="2039729" cy="2039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t>The Google News rules for scraping  changed.</a:t>
          </a:r>
        </a:p>
      </dsp:txBody>
      <dsp:txXfrm>
        <a:off x="2074479" y="3368064"/>
        <a:ext cx="2039729" cy="2039729"/>
      </dsp:txXfrm>
    </dsp:sp>
    <dsp:sp modelId="{4B864E6A-6D7E-9344-9D28-BE0B81304853}">
      <dsp:nvSpPr>
        <dsp:cNvPr id="0" name=""/>
        <dsp:cNvSpPr/>
      </dsp:nvSpPr>
      <dsp:spPr>
        <a:xfrm>
          <a:off x="684429" y="-1007"/>
          <a:ext cx="4819829" cy="4819829"/>
        </a:xfrm>
        <a:prstGeom prst="circularArrow">
          <a:avLst>
            <a:gd name="adj1" fmla="val 8252"/>
            <a:gd name="adj2" fmla="val 576445"/>
            <a:gd name="adj3" fmla="val 10170826"/>
            <a:gd name="adj4" fmla="val 7261202"/>
            <a:gd name="adj5" fmla="val 9628"/>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23A08AB-161D-3148-A6FF-108AF45792D1}">
      <dsp:nvSpPr>
        <dsp:cNvPr id="0" name=""/>
        <dsp:cNvSpPr/>
      </dsp:nvSpPr>
      <dsp:spPr>
        <a:xfrm>
          <a:off x="360596" y="399531"/>
          <a:ext cx="2039729" cy="2039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t>The OS and code platforms themselves (Python and Mathematica) changed.</a:t>
          </a:r>
        </a:p>
      </dsp:txBody>
      <dsp:txXfrm>
        <a:off x="360596" y="399531"/>
        <a:ext cx="2039729" cy="2039729"/>
      </dsp:txXfrm>
    </dsp:sp>
    <dsp:sp modelId="{4CFD9887-EC40-0049-B613-E9A5585412C2}">
      <dsp:nvSpPr>
        <dsp:cNvPr id="0" name=""/>
        <dsp:cNvSpPr/>
      </dsp:nvSpPr>
      <dsp:spPr>
        <a:xfrm>
          <a:off x="684429" y="-1007"/>
          <a:ext cx="4819829" cy="4819829"/>
        </a:xfrm>
        <a:prstGeom prst="circularArrow">
          <a:avLst>
            <a:gd name="adj1" fmla="val 8252"/>
            <a:gd name="adj2" fmla="val 576445"/>
            <a:gd name="adj3" fmla="val 16855318"/>
            <a:gd name="adj4" fmla="val 14968237"/>
            <a:gd name="adj5" fmla="val 9628"/>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0F33C8-E099-0F41-9A26-5E161D322D35}">
      <dsp:nvSpPr>
        <dsp:cNvPr id="0" name=""/>
        <dsp:cNvSpPr/>
      </dsp:nvSpPr>
      <dsp:spPr>
        <a:xfrm>
          <a:off x="0" y="3264820"/>
          <a:ext cx="6188689" cy="2142075"/>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91592" tIns="291592" rIns="291592" bIns="291592" numCol="1" spcCol="1270" anchor="ctr" anchorCtr="0">
          <a:noAutofit/>
        </a:bodyPr>
        <a:lstStyle/>
        <a:p>
          <a:pPr marL="0" lvl="0" indent="0" algn="ctr" defTabSz="1822450">
            <a:lnSpc>
              <a:spcPct val="90000"/>
            </a:lnSpc>
            <a:spcBef>
              <a:spcPct val="0"/>
            </a:spcBef>
            <a:spcAft>
              <a:spcPct val="35000"/>
            </a:spcAft>
            <a:buNone/>
          </a:pPr>
          <a:r>
            <a:rPr lang="en-US" sz="4100" kern="1200"/>
            <a:t>Somewhat expensive</a:t>
          </a:r>
        </a:p>
      </dsp:txBody>
      <dsp:txXfrm>
        <a:off x="0" y="3264820"/>
        <a:ext cx="6188689" cy="1156720"/>
      </dsp:txXfrm>
    </dsp:sp>
    <dsp:sp modelId="{A75FF465-5596-E741-895F-10C131D8122B}">
      <dsp:nvSpPr>
        <dsp:cNvPr id="0" name=""/>
        <dsp:cNvSpPr/>
      </dsp:nvSpPr>
      <dsp:spPr>
        <a:xfrm>
          <a:off x="3021" y="4378700"/>
          <a:ext cx="2060881" cy="985354"/>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US" sz="1700" kern="1200"/>
            <a:t>$200 just for the code (which is baseline for most projects),</a:t>
          </a:r>
        </a:p>
      </dsp:txBody>
      <dsp:txXfrm>
        <a:off x="3021" y="4378700"/>
        <a:ext cx="2060881" cy="985354"/>
      </dsp:txXfrm>
    </dsp:sp>
    <dsp:sp modelId="{A2AB990B-EC78-0E4A-943E-7F283AB18A0F}">
      <dsp:nvSpPr>
        <dsp:cNvPr id="0" name=""/>
        <dsp:cNvSpPr/>
      </dsp:nvSpPr>
      <dsp:spPr>
        <a:xfrm>
          <a:off x="2063903" y="4378700"/>
          <a:ext cx="2060881" cy="985354"/>
        </a:xfrm>
        <a:prstGeom prst="rect">
          <a:avLst/>
        </a:prstGeom>
        <a:solidFill>
          <a:schemeClr val="accent2">
            <a:tint val="40000"/>
            <a:alpha val="90000"/>
            <a:hueOff val="-493737"/>
            <a:satOff val="6236"/>
            <a:lumOff val="649"/>
            <a:alphaOff val="0"/>
          </a:schemeClr>
        </a:solidFill>
        <a:ln w="6350" cap="flat" cmpd="sng" algn="ctr">
          <a:solidFill>
            <a:schemeClr val="accent2">
              <a:tint val="40000"/>
              <a:alpha val="90000"/>
              <a:hueOff val="-493737"/>
              <a:satOff val="6236"/>
              <a:lumOff val="64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US" sz="1700" kern="1200"/>
            <a:t>$28 a week to run the code, clean it, and submit results to me,</a:t>
          </a:r>
        </a:p>
      </dsp:txBody>
      <dsp:txXfrm>
        <a:off x="2063903" y="4378700"/>
        <a:ext cx="2060881" cy="985354"/>
      </dsp:txXfrm>
    </dsp:sp>
    <dsp:sp modelId="{386886E4-8EAF-0148-BCFD-82C684337CC5}">
      <dsp:nvSpPr>
        <dsp:cNvPr id="0" name=""/>
        <dsp:cNvSpPr/>
      </dsp:nvSpPr>
      <dsp:spPr>
        <a:xfrm>
          <a:off x="4124785" y="4378700"/>
          <a:ext cx="2060881" cy="985354"/>
        </a:xfrm>
        <a:prstGeom prst="rect">
          <a:avLst/>
        </a:prstGeom>
        <a:solidFill>
          <a:schemeClr val="accent2">
            <a:tint val="40000"/>
            <a:alpha val="90000"/>
            <a:hueOff val="-987473"/>
            <a:satOff val="12472"/>
            <a:lumOff val="1299"/>
            <a:alphaOff val="0"/>
          </a:schemeClr>
        </a:solidFill>
        <a:ln w="6350" cap="flat" cmpd="sng" algn="ctr">
          <a:solidFill>
            <a:schemeClr val="accent2">
              <a:tint val="40000"/>
              <a:alpha val="90000"/>
              <a:hueOff val="-987473"/>
              <a:satOff val="12472"/>
              <a:lumOff val="129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US" sz="1700" kern="1200"/>
            <a:t>but I pushed for automation, so I could avoid the weekly charge.</a:t>
          </a:r>
        </a:p>
      </dsp:txBody>
      <dsp:txXfrm>
        <a:off x="4124785" y="4378700"/>
        <a:ext cx="2060881" cy="985354"/>
      </dsp:txXfrm>
    </dsp:sp>
    <dsp:sp modelId="{7DB4D897-A8C6-9241-9450-57C741D8F62B}">
      <dsp:nvSpPr>
        <dsp:cNvPr id="0" name=""/>
        <dsp:cNvSpPr/>
      </dsp:nvSpPr>
      <dsp:spPr>
        <a:xfrm rot="10800000">
          <a:off x="0" y="2439"/>
          <a:ext cx="6188689" cy="3294512"/>
        </a:xfrm>
        <a:prstGeom prst="upArrowCallout">
          <a:avLst/>
        </a:prstGeom>
        <a:gradFill rotWithShape="0">
          <a:gsLst>
            <a:gs pos="0">
              <a:schemeClr val="accent2">
                <a:hueOff val="-1494709"/>
                <a:satOff val="2807"/>
                <a:lumOff val="5882"/>
                <a:alphaOff val="0"/>
                <a:lumMod val="110000"/>
                <a:satMod val="105000"/>
                <a:tint val="67000"/>
              </a:schemeClr>
            </a:gs>
            <a:gs pos="50000">
              <a:schemeClr val="accent2">
                <a:hueOff val="-1494709"/>
                <a:satOff val="2807"/>
                <a:lumOff val="5882"/>
                <a:alphaOff val="0"/>
                <a:lumMod val="105000"/>
                <a:satMod val="103000"/>
                <a:tint val="73000"/>
              </a:schemeClr>
            </a:gs>
            <a:gs pos="100000">
              <a:schemeClr val="accent2">
                <a:hueOff val="-1494709"/>
                <a:satOff val="2807"/>
                <a:lumOff val="588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91592" tIns="291592" rIns="291592" bIns="291592" numCol="1" spcCol="1270" anchor="ctr" anchorCtr="0">
          <a:noAutofit/>
        </a:bodyPr>
        <a:lstStyle/>
        <a:p>
          <a:pPr marL="0" lvl="0" indent="0" algn="ctr" defTabSz="1822450">
            <a:lnSpc>
              <a:spcPct val="90000"/>
            </a:lnSpc>
            <a:spcBef>
              <a:spcPct val="0"/>
            </a:spcBef>
            <a:spcAft>
              <a:spcPct val="35000"/>
            </a:spcAft>
            <a:buNone/>
          </a:pPr>
          <a:r>
            <a:rPr lang="en-US" sz="4100" kern="1200"/>
            <a:t>I, in effect, hired a grad student at Fiverr.</a:t>
          </a:r>
        </a:p>
      </dsp:txBody>
      <dsp:txXfrm rot="10800000">
        <a:off x="0" y="2439"/>
        <a:ext cx="6188689" cy="21406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5B984D-FDFC-4965-939E-3BBC3128BB00}">
      <dsp:nvSpPr>
        <dsp:cNvPr id="0" name=""/>
        <dsp:cNvSpPr/>
      </dsp:nvSpPr>
      <dsp:spPr>
        <a:xfrm>
          <a:off x="1451412" y="19615"/>
          <a:ext cx="1612687" cy="16126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A69454-BF48-4AE4-90C5-6B3F97A7AF11}">
      <dsp:nvSpPr>
        <dsp:cNvPr id="0" name=""/>
        <dsp:cNvSpPr/>
      </dsp:nvSpPr>
      <dsp:spPr>
        <a:xfrm>
          <a:off x="1795099" y="363302"/>
          <a:ext cx="925312" cy="9253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E00C83-CEC2-441E-8A46-7E8FA48EC464}">
      <dsp:nvSpPr>
        <dsp:cNvPr id="0" name=""/>
        <dsp:cNvSpPr/>
      </dsp:nvSpPr>
      <dsp:spPr>
        <a:xfrm>
          <a:off x="935881" y="2134615"/>
          <a:ext cx="2643750" cy="1073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t>Consider as a simple example the minor planet Pluto</a:t>
          </a:r>
        </a:p>
      </dsp:txBody>
      <dsp:txXfrm>
        <a:off x="935881" y="2134615"/>
        <a:ext cx="2643750" cy="1073144"/>
      </dsp:txXfrm>
    </dsp:sp>
    <dsp:sp modelId="{32CA6249-94C3-4C2D-BF0D-257AA88150A4}">
      <dsp:nvSpPr>
        <dsp:cNvPr id="0" name=""/>
        <dsp:cNvSpPr/>
      </dsp:nvSpPr>
      <dsp:spPr>
        <a:xfrm>
          <a:off x="4557818" y="19615"/>
          <a:ext cx="1612687" cy="16126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E5E374-CEE1-471F-89FA-DC9DF8430BBB}">
      <dsp:nvSpPr>
        <dsp:cNvPr id="0" name=""/>
        <dsp:cNvSpPr/>
      </dsp:nvSpPr>
      <dsp:spPr>
        <a:xfrm>
          <a:off x="4901506" y="363302"/>
          <a:ext cx="925312" cy="9253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85F58E-CB03-4B2C-8E4E-F57D8A8C0C3E}">
      <dsp:nvSpPr>
        <dsp:cNvPr id="0" name=""/>
        <dsp:cNvSpPr/>
      </dsp:nvSpPr>
      <dsp:spPr>
        <a:xfrm>
          <a:off x="4042287" y="2134615"/>
          <a:ext cx="2643750" cy="1073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rtl="0">
            <a:lnSpc>
              <a:spcPct val="100000"/>
            </a:lnSpc>
            <a:spcBef>
              <a:spcPct val="0"/>
            </a:spcBef>
            <a:spcAft>
              <a:spcPct val="35000"/>
            </a:spcAft>
            <a:buNone/>
            <a:defRPr cap="all"/>
          </a:pPr>
          <a:r>
            <a:rPr lang="en-US" sz="1800" kern="1200"/>
            <a:t>The Sun approaches and passes it yearly.</a:t>
          </a:r>
          <a:r>
            <a:rPr lang="en-US" sz="1800" kern="1200">
              <a:latin typeface="The Hand Extrablack"/>
            </a:rPr>
            <a:t> </a:t>
          </a:r>
          <a:endParaRPr lang="en-US" sz="1800" kern="1200"/>
        </a:p>
      </dsp:txBody>
      <dsp:txXfrm>
        <a:off x="4042287" y="2134615"/>
        <a:ext cx="2643750" cy="1073144"/>
      </dsp:txXfrm>
    </dsp:sp>
    <dsp:sp modelId="{C1B1B27A-80EC-4E00-A4D7-B08CCE2BF7AC}">
      <dsp:nvSpPr>
        <dsp:cNvPr id="0" name=""/>
        <dsp:cNvSpPr/>
      </dsp:nvSpPr>
      <dsp:spPr>
        <a:xfrm>
          <a:off x="7664225" y="19615"/>
          <a:ext cx="1612687" cy="16126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8A9EBF-2252-4995-9192-CC33DA7230A3}">
      <dsp:nvSpPr>
        <dsp:cNvPr id="0" name=""/>
        <dsp:cNvSpPr/>
      </dsp:nvSpPr>
      <dsp:spPr>
        <a:xfrm>
          <a:off x="8007912" y="363302"/>
          <a:ext cx="925312" cy="9253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1815AA-2C7D-4E4E-A965-D74C83F50ED4}">
      <dsp:nvSpPr>
        <dsp:cNvPr id="0" name=""/>
        <dsp:cNvSpPr/>
      </dsp:nvSpPr>
      <dsp:spPr>
        <a:xfrm>
          <a:off x="7148693" y="2134615"/>
          <a:ext cx="2643750" cy="1073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rtl="0">
            <a:lnSpc>
              <a:spcPct val="100000"/>
            </a:lnSpc>
            <a:spcBef>
              <a:spcPct val="0"/>
            </a:spcBef>
            <a:spcAft>
              <a:spcPct val="35000"/>
            </a:spcAft>
            <a:buNone/>
            <a:defRPr cap="all"/>
          </a:pPr>
          <a:r>
            <a:rPr lang="en-US" sz="1400" kern="1200"/>
            <a:t>We would like</a:t>
          </a:r>
          <a:r>
            <a:rPr lang="en-US" sz="1400" kern="1200">
              <a:latin typeface="The Hand Extrablack"/>
            </a:rPr>
            <a:t> </a:t>
          </a:r>
          <a:r>
            <a:rPr lang="en-US" sz="1400" kern="1200"/>
            <a:t> at least five such rotations of the Sun around the zodiac in order to </a:t>
          </a:r>
          <a:r>
            <a:rPr lang="en-US" sz="1400" kern="1200">
              <a:latin typeface="The Hand Extrablack"/>
            </a:rPr>
            <a:t>vanish</a:t>
          </a:r>
          <a:r>
            <a:rPr lang="en-US" sz="1400" kern="1200"/>
            <a:t> sampling error.</a:t>
          </a:r>
        </a:p>
      </dsp:txBody>
      <dsp:txXfrm>
        <a:off x="7148693" y="2134615"/>
        <a:ext cx="2643750" cy="10731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AF4070-FD0D-0C49-88A1-23BC720146AC}">
      <dsp:nvSpPr>
        <dsp:cNvPr id="0" name=""/>
        <dsp:cNvSpPr/>
      </dsp:nvSpPr>
      <dsp:spPr>
        <a:xfrm>
          <a:off x="0" y="0"/>
          <a:ext cx="6900862" cy="0"/>
        </a:xfrm>
        <a:prstGeom prst="lin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558A0647-B951-5443-8019-4B146CC04B6E}">
      <dsp:nvSpPr>
        <dsp:cNvPr id="0" name=""/>
        <dsp:cNvSpPr/>
      </dsp:nvSpPr>
      <dsp:spPr>
        <a:xfrm>
          <a:off x="0" y="0"/>
          <a:ext cx="6900862" cy="1350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baseline="0"/>
            <a:t>Slow (Capricorn)</a:t>
          </a:r>
          <a:endParaRPr lang="en-US" sz="2700" kern="1200"/>
        </a:p>
      </dsp:txBody>
      <dsp:txXfrm>
        <a:off x="0" y="0"/>
        <a:ext cx="6900862" cy="1350168"/>
      </dsp:txXfrm>
    </dsp:sp>
    <dsp:sp modelId="{A1F3B5A4-7FCD-934A-A7BD-8349ABCD22BB}">
      <dsp:nvSpPr>
        <dsp:cNvPr id="0" name=""/>
        <dsp:cNvSpPr/>
      </dsp:nvSpPr>
      <dsp:spPr>
        <a:xfrm>
          <a:off x="0" y="1350168"/>
          <a:ext cx="6900862" cy="0"/>
        </a:xfrm>
        <a:prstGeom prst="line">
          <a:avLst/>
        </a:prstGeom>
        <a:gradFill rotWithShape="0">
          <a:gsLst>
            <a:gs pos="0">
              <a:schemeClr val="accent2">
                <a:hueOff val="-498236"/>
                <a:satOff val="936"/>
                <a:lumOff val="1961"/>
                <a:alphaOff val="0"/>
                <a:lumMod val="110000"/>
                <a:satMod val="105000"/>
                <a:tint val="67000"/>
              </a:schemeClr>
            </a:gs>
            <a:gs pos="50000">
              <a:schemeClr val="accent2">
                <a:hueOff val="-498236"/>
                <a:satOff val="936"/>
                <a:lumOff val="1961"/>
                <a:alphaOff val="0"/>
                <a:lumMod val="105000"/>
                <a:satMod val="103000"/>
                <a:tint val="73000"/>
              </a:schemeClr>
            </a:gs>
            <a:gs pos="100000">
              <a:schemeClr val="accent2">
                <a:hueOff val="-498236"/>
                <a:satOff val="936"/>
                <a:lumOff val="1961"/>
                <a:alphaOff val="0"/>
                <a:lumMod val="105000"/>
                <a:satMod val="109000"/>
                <a:tint val="81000"/>
              </a:schemeClr>
            </a:gs>
          </a:gsLst>
          <a:lin ang="5400000" scaled="0"/>
        </a:gradFill>
        <a:ln w="6350" cap="flat" cmpd="sng" algn="ctr">
          <a:solidFill>
            <a:schemeClr val="accent2">
              <a:hueOff val="-498236"/>
              <a:satOff val="936"/>
              <a:lumOff val="1961"/>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BCDF28AF-7C67-0E49-BED1-6BB9FE96F956}">
      <dsp:nvSpPr>
        <dsp:cNvPr id="0" name=""/>
        <dsp:cNvSpPr/>
      </dsp:nvSpPr>
      <dsp:spPr>
        <a:xfrm>
          <a:off x="0" y="1350168"/>
          <a:ext cx="6900862" cy="1350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baseline="0"/>
            <a:t>and real (Capricorn and Aquarius)</a:t>
          </a:r>
          <a:endParaRPr lang="en-US" sz="2700" kern="1200"/>
        </a:p>
      </dsp:txBody>
      <dsp:txXfrm>
        <a:off x="0" y="1350168"/>
        <a:ext cx="6900862" cy="1350168"/>
      </dsp:txXfrm>
    </dsp:sp>
    <dsp:sp modelId="{75BBC492-8E25-CC45-ABCA-6E351CAECA5C}">
      <dsp:nvSpPr>
        <dsp:cNvPr id="0" name=""/>
        <dsp:cNvSpPr/>
      </dsp:nvSpPr>
      <dsp:spPr>
        <a:xfrm>
          <a:off x="0" y="2700336"/>
          <a:ext cx="6900862" cy="0"/>
        </a:xfrm>
        <a:prstGeom prst="line">
          <a:avLst/>
        </a:prstGeom>
        <a:gradFill rotWithShape="0">
          <a:gsLst>
            <a:gs pos="0">
              <a:schemeClr val="accent2">
                <a:hueOff val="-996473"/>
                <a:satOff val="1871"/>
                <a:lumOff val="3921"/>
                <a:alphaOff val="0"/>
                <a:lumMod val="110000"/>
                <a:satMod val="105000"/>
                <a:tint val="67000"/>
              </a:schemeClr>
            </a:gs>
            <a:gs pos="50000">
              <a:schemeClr val="accent2">
                <a:hueOff val="-996473"/>
                <a:satOff val="1871"/>
                <a:lumOff val="3921"/>
                <a:alphaOff val="0"/>
                <a:lumMod val="105000"/>
                <a:satMod val="103000"/>
                <a:tint val="73000"/>
              </a:schemeClr>
            </a:gs>
            <a:gs pos="100000">
              <a:schemeClr val="accent2">
                <a:hueOff val="-996473"/>
                <a:satOff val="1871"/>
                <a:lumOff val="3921"/>
                <a:alphaOff val="0"/>
                <a:lumMod val="105000"/>
                <a:satMod val="109000"/>
                <a:tint val="81000"/>
              </a:schemeClr>
            </a:gs>
          </a:gsLst>
          <a:lin ang="5400000" scaled="0"/>
        </a:gradFill>
        <a:ln w="6350" cap="flat" cmpd="sng" algn="ctr">
          <a:solidFill>
            <a:schemeClr val="accent2">
              <a:hueOff val="-996473"/>
              <a:satOff val="1871"/>
              <a:lumOff val="3921"/>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864240AB-8EDF-3C44-A9DE-845C356740D0}">
      <dsp:nvSpPr>
        <dsp:cNvPr id="0" name=""/>
        <dsp:cNvSpPr/>
      </dsp:nvSpPr>
      <dsp:spPr>
        <a:xfrm>
          <a:off x="0" y="2700336"/>
          <a:ext cx="6900862" cy="1350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baseline="0"/>
            <a:t>and socially constructed (Aquarius) </a:t>
          </a:r>
          <a:endParaRPr lang="en-US" sz="2700" kern="1200"/>
        </a:p>
      </dsp:txBody>
      <dsp:txXfrm>
        <a:off x="0" y="2700336"/>
        <a:ext cx="6900862" cy="1350168"/>
      </dsp:txXfrm>
    </dsp:sp>
    <dsp:sp modelId="{A2AEAC7D-19EF-F740-A65A-BF00070F2FCB}">
      <dsp:nvSpPr>
        <dsp:cNvPr id="0" name=""/>
        <dsp:cNvSpPr/>
      </dsp:nvSpPr>
      <dsp:spPr>
        <a:xfrm>
          <a:off x="0" y="4050505"/>
          <a:ext cx="6900862" cy="0"/>
        </a:xfrm>
        <a:prstGeom prst="line">
          <a:avLst/>
        </a:prstGeom>
        <a:gradFill rotWithShape="0">
          <a:gsLst>
            <a:gs pos="0">
              <a:schemeClr val="accent2">
                <a:hueOff val="-1494709"/>
                <a:satOff val="2807"/>
                <a:lumOff val="5882"/>
                <a:alphaOff val="0"/>
                <a:lumMod val="110000"/>
                <a:satMod val="105000"/>
                <a:tint val="67000"/>
              </a:schemeClr>
            </a:gs>
            <a:gs pos="50000">
              <a:schemeClr val="accent2">
                <a:hueOff val="-1494709"/>
                <a:satOff val="2807"/>
                <a:lumOff val="5882"/>
                <a:alphaOff val="0"/>
                <a:lumMod val="105000"/>
                <a:satMod val="103000"/>
                <a:tint val="73000"/>
              </a:schemeClr>
            </a:gs>
            <a:gs pos="100000">
              <a:schemeClr val="accent2">
                <a:hueOff val="-1494709"/>
                <a:satOff val="2807"/>
                <a:lumOff val="5882"/>
                <a:alphaOff val="0"/>
                <a:lumMod val="105000"/>
                <a:satMod val="109000"/>
                <a:tint val="81000"/>
              </a:schemeClr>
            </a:gs>
          </a:gsLst>
          <a:lin ang="5400000" scaled="0"/>
        </a:gradFill>
        <a:ln w="6350" cap="flat" cmpd="sng" algn="ctr">
          <a:solidFill>
            <a:schemeClr val="accent2">
              <a:hueOff val="-1494709"/>
              <a:satOff val="2807"/>
              <a:lumOff val="5882"/>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F7865859-DDDB-3F43-AB02-82E5C49FA070}">
      <dsp:nvSpPr>
        <dsp:cNvPr id="0" name=""/>
        <dsp:cNvSpPr/>
      </dsp:nvSpPr>
      <dsp:spPr>
        <a:xfrm>
          <a:off x="0" y="4050505"/>
          <a:ext cx="6900862" cy="1350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baseline="0"/>
            <a:t>are, in my opinion, the best approaches in science, including in your own astral research project.*</a:t>
          </a:r>
          <a:endParaRPr lang="en-US" sz="2700" kern="1200"/>
        </a:p>
      </dsp:txBody>
      <dsp:txXfrm>
        <a:off x="0" y="4050505"/>
        <a:ext cx="6900862" cy="135016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37E22F-8419-40D2-8E23-1A2A1D53D439}">
      <dsp:nvSpPr>
        <dsp:cNvPr id="0" name=""/>
        <dsp:cNvSpPr/>
      </dsp:nvSpPr>
      <dsp:spPr>
        <a:xfrm>
          <a:off x="2199665" y="1121"/>
          <a:ext cx="8798660" cy="1149201"/>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718" tIns="291897" rIns="170718" bIns="291897" numCol="1" spcCol="1270" anchor="ctr" anchorCtr="0">
          <a:noAutofit/>
        </a:bodyPr>
        <a:lstStyle/>
        <a:p>
          <a:pPr marL="0" lvl="0" indent="0" algn="l" defTabSz="889000">
            <a:lnSpc>
              <a:spcPct val="90000"/>
            </a:lnSpc>
            <a:spcBef>
              <a:spcPct val="0"/>
            </a:spcBef>
            <a:spcAft>
              <a:spcPct val="35000"/>
            </a:spcAft>
            <a:buNone/>
          </a:pPr>
          <a:r>
            <a:rPr lang="en-US" sz="2000" kern="1200"/>
            <a:t>Separate minor planets into their categories (“Kuiper belt, Trans-</a:t>
          </a:r>
          <a:r>
            <a:rPr lang="en-US" sz="2000" kern="1200" err="1"/>
            <a:t>Nuptunians</a:t>
          </a:r>
          <a:r>
            <a:rPr lang="en-US" sz="2000" kern="1200"/>
            <a:t>, Plutoids, etc.)</a:t>
          </a:r>
        </a:p>
      </dsp:txBody>
      <dsp:txXfrm>
        <a:off x="2199665" y="1121"/>
        <a:ext cx="8798660" cy="1149201"/>
      </dsp:txXfrm>
    </dsp:sp>
    <dsp:sp modelId="{33F7666D-B474-4765-8804-FEC77A6CE0E9}">
      <dsp:nvSpPr>
        <dsp:cNvPr id="0" name=""/>
        <dsp:cNvSpPr/>
      </dsp:nvSpPr>
      <dsp:spPr>
        <a:xfrm>
          <a:off x="0" y="1121"/>
          <a:ext cx="2199665" cy="114920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16399" tIns="113516" rIns="116399" bIns="113516" numCol="1" spcCol="1270" anchor="ctr" anchorCtr="0">
          <a:noAutofit/>
        </a:bodyPr>
        <a:lstStyle/>
        <a:p>
          <a:pPr marL="0" lvl="0" indent="0" algn="ctr" defTabSz="1111250">
            <a:lnSpc>
              <a:spcPct val="90000"/>
            </a:lnSpc>
            <a:spcBef>
              <a:spcPct val="0"/>
            </a:spcBef>
            <a:spcAft>
              <a:spcPct val="35000"/>
            </a:spcAft>
            <a:buNone/>
          </a:pPr>
          <a:r>
            <a:rPr lang="en-US" sz="2500" kern="1200"/>
            <a:t>Separate</a:t>
          </a:r>
        </a:p>
      </dsp:txBody>
      <dsp:txXfrm>
        <a:off x="0" y="1121"/>
        <a:ext cx="2199665" cy="1149201"/>
      </dsp:txXfrm>
    </dsp:sp>
    <dsp:sp modelId="{49EF23FA-1977-4D6C-95F6-ED91FDCCE4D0}">
      <dsp:nvSpPr>
        <dsp:cNvPr id="0" name=""/>
        <dsp:cNvSpPr/>
      </dsp:nvSpPr>
      <dsp:spPr>
        <a:xfrm>
          <a:off x="2199665" y="1219274"/>
          <a:ext cx="8798660" cy="1149201"/>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718" tIns="291897" rIns="170718" bIns="291897" numCol="1" spcCol="1270" anchor="ctr" anchorCtr="0">
          <a:noAutofit/>
        </a:bodyPr>
        <a:lstStyle/>
        <a:p>
          <a:pPr marL="0" lvl="0" indent="0" algn="l" defTabSz="889000" rtl="0">
            <a:lnSpc>
              <a:spcPct val="90000"/>
            </a:lnSpc>
            <a:spcBef>
              <a:spcPct val="0"/>
            </a:spcBef>
            <a:spcAft>
              <a:spcPct val="35000"/>
            </a:spcAft>
            <a:buNone/>
          </a:pPr>
          <a:r>
            <a:rPr lang="en-US" sz="2000" kern="1200"/>
            <a:t>Classify news articles by sentiment (“positive”, “negative”, really anything you want)</a:t>
          </a:r>
          <a:r>
            <a:rPr lang="en-US" sz="2000" kern="1200">
              <a:latin typeface="The Hand Extrablack"/>
            </a:rPr>
            <a:t> and look for behavior to fit the sentiment </a:t>
          </a:r>
          <a:endParaRPr lang="en-US" sz="2000" kern="1200"/>
        </a:p>
      </dsp:txBody>
      <dsp:txXfrm>
        <a:off x="2199665" y="1219274"/>
        <a:ext cx="8798660" cy="1149201"/>
      </dsp:txXfrm>
    </dsp:sp>
    <dsp:sp modelId="{56CEF930-C221-4679-8D0D-C7053DD063E5}">
      <dsp:nvSpPr>
        <dsp:cNvPr id="0" name=""/>
        <dsp:cNvSpPr/>
      </dsp:nvSpPr>
      <dsp:spPr>
        <a:xfrm>
          <a:off x="0" y="1219274"/>
          <a:ext cx="2199665" cy="114920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16399" tIns="113516" rIns="116399" bIns="113516" numCol="1" spcCol="1270" anchor="ctr" anchorCtr="0">
          <a:noAutofit/>
        </a:bodyPr>
        <a:lstStyle/>
        <a:p>
          <a:pPr marL="0" lvl="0" indent="0" algn="ctr" defTabSz="1111250">
            <a:lnSpc>
              <a:spcPct val="90000"/>
            </a:lnSpc>
            <a:spcBef>
              <a:spcPct val="0"/>
            </a:spcBef>
            <a:spcAft>
              <a:spcPct val="35000"/>
            </a:spcAft>
            <a:buNone/>
          </a:pPr>
          <a:r>
            <a:rPr lang="en-US" sz="2500" kern="1200"/>
            <a:t>Classify</a:t>
          </a:r>
        </a:p>
      </dsp:txBody>
      <dsp:txXfrm>
        <a:off x="0" y="1219274"/>
        <a:ext cx="2199665" cy="1149201"/>
      </dsp:txXfrm>
    </dsp:sp>
    <dsp:sp modelId="{66D69215-AFEE-4802-9DB0-A5E19851BE21}">
      <dsp:nvSpPr>
        <dsp:cNvPr id="0" name=""/>
        <dsp:cNvSpPr/>
      </dsp:nvSpPr>
      <dsp:spPr>
        <a:xfrm>
          <a:off x="2199665" y="2437427"/>
          <a:ext cx="8798660" cy="1149201"/>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718" tIns="291897" rIns="170718" bIns="291897" numCol="1" spcCol="1270" anchor="ctr" anchorCtr="0">
          <a:noAutofit/>
        </a:bodyPr>
        <a:lstStyle/>
        <a:p>
          <a:pPr marL="0" lvl="0" indent="0" algn="l" defTabSz="889000">
            <a:lnSpc>
              <a:spcPct val="90000"/>
            </a:lnSpc>
            <a:spcBef>
              <a:spcPct val="0"/>
            </a:spcBef>
            <a:spcAft>
              <a:spcPct val="35000"/>
            </a:spcAft>
            <a:buNone/>
          </a:pPr>
          <a:r>
            <a:rPr lang="en-US" sz="2000" kern="1200"/>
            <a:t>Look at other data sources that deal with things happening over time (e.g. Google Trends)</a:t>
          </a:r>
        </a:p>
      </dsp:txBody>
      <dsp:txXfrm>
        <a:off x="2199665" y="2437427"/>
        <a:ext cx="8798660" cy="1149201"/>
      </dsp:txXfrm>
    </dsp:sp>
    <dsp:sp modelId="{D2C7ACA6-109C-4523-8CFF-C4C015BFE869}">
      <dsp:nvSpPr>
        <dsp:cNvPr id="0" name=""/>
        <dsp:cNvSpPr/>
      </dsp:nvSpPr>
      <dsp:spPr>
        <a:xfrm>
          <a:off x="0" y="2437427"/>
          <a:ext cx="2199665" cy="114920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16399" tIns="113516" rIns="116399" bIns="113516" numCol="1" spcCol="1270" anchor="ctr" anchorCtr="0">
          <a:noAutofit/>
        </a:bodyPr>
        <a:lstStyle/>
        <a:p>
          <a:pPr marL="0" lvl="0" indent="0" algn="ctr" defTabSz="1111250">
            <a:lnSpc>
              <a:spcPct val="90000"/>
            </a:lnSpc>
            <a:spcBef>
              <a:spcPct val="0"/>
            </a:spcBef>
            <a:spcAft>
              <a:spcPct val="35000"/>
            </a:spcAft>
            <a:buNone/>
          </a:pPr>
          <a:r>
            <a:rPr lang="en-US" sz="2500" kern="1200"/>
            <a:t>Look</a:t>
          </a:r>
        </a:p>
      </dsp:txBody>
      <dsp:txXfrm>
        <a:off x="0" y="2437427"/>
        <a:ext cx="2199665" cy="114920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1D8590-F654-45AF-81B5-82E2824F4BBB}" type="datetimeFigureOut">
              <a:rPr lang="en-US" smtClean="0"/>
              <a:t>5/13/2022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E86BDF-E56B-4896-AD46-44EEC5616899}" type="slidenum">
              <a:rPr lang="en-US" smtClean="0"/>
              <a:t>‹#›</a:t>
            </a:fld>
            <a:endParaRPr lang="en-US"/>
          </a:p>
        </p:txBody>
      </p:sp>
    </p:spTree>
    <p:extLst>
      <p:ext uri="{BB962C8B-B14F-4D97-AF65-F5344CB8AC3E}">
        <p14:creationId xmlns:p14="http://schemas.microsoft.com/office/powerpoint/2010/main" val="2154890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E86BDF-E56B-4896-AD46-44EEC5616899}" type="slidenum">
              <a:rPr lang="en-US" smtClean="0"/>
              <a:t>17</a:t>
            </a:fld>
            <a:endParaRPr lang="en-US"/>
          </a:p>
        </p:txBody>
      </p:sp>
    </p:spTree>
    <p:extLst>
      <p:ext uri="{BB962C8B-B14F-4D97-AF65-F5344CB8AC3E}">
        <p14:creationId xmlns:p14="http://schemas.microsoft.com/office/powerpoint/2010/main" val="2365564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0013" y="484479"/>
            <a:ext cx="6911974" cy="2954655"/>
          </a:xfrm>
        </p:spPr>
        <p:txBody>
          <a:bodyPr anchor="b">
            <a:normAutofit/>
          </a:bodyPr>
          <a:lstStyle>
            <a:lvl1pPr algn="ctr">
              <a:defRPr sz="5600" cap="all" spc="-100" baseline="0"/>
            </a:lvl1pPr>
          </a:lstStyle>
          <a:p>
            <a:r>
              <a:rPr lang="en-US"/>
              <a:t>Click to edit Master title style</a:t>
            </a:r>
          </a:p>
        </p:txBody>
      </p:sp>
      <p:sp>
        <p:nvSpPr>
          <p:cNvPr id="3" name="Subtitle 2"/>
          <p:cNvSpPr>
            <a:spLocks noGrp="1"/>
          </p:cNvSpPr>
          <p:nvPr>
            <p:ph type="subTitle" idx="1"/>
          </p:nvPr>
        </p:nvSpPr>
        <p:spPr>
          <a:xfrm>
            <a:off x="2640013" y="3799133"/>
            <a:ext cx="6911974" cy="1969841"/>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2395C5C9-164C-46B3-A87E-7660D39D3106}" type="datetime2">
              <a:rPr lang="en-US" smtClean="0"/>
              <a:t>Friday, May 13, 2022</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174705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720000" y="2636838"/>
            <a:ext cx="10728325" cy="3132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5B75179A-1E2B-41AB-B400-4F1B4022FAEE}" type="datetime2">
              <a:rPr lang="en-US" smtClean="0"/>
              <a:t>Friday, May 13, 2022</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137993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40486" y="720000"/>
            <a:ext cx="1477328" cy="5048975"/>
          </a:xfrm>
        </p:spPr>
        <p:txBody>
          <a:bodyPr vert="eaVert">
            <a:normAutofit/>
          </a:bodyPr>
          <a:lstStyle>
            <a:lvl1pPr>
              <a:defRPr/>
            </a:lvl1pPr>
          </a:lstStyle>
          <a:p>
            <a:r>
              <a:rPr lang="en-US"/>
              <a:t>Click to edit Master title style</a:t>
            </a:r>
          </a:p>
        </p:txBody>
      </p:sp>
      <p:sp>
        <p:nvSpPr>
          <p:cNvPr id="3" name="Vertical Text Placeholder 2"/>
          <p:cNvSpPr>
            <a:spLocks noGrp="1"/>
          </p:cNvSpPr>
          <p:nvPr>
            <p:ph type="body" orient="vert" idx="1"/>
          </p:nvPr>
        </p:nvSpPr>
        <p:spPr>
          <a:xfrm>
            <a:off x="731838" y="720000"/>
            <a:ext cx="8929614" cy="5048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05681D0F-6595-4F14-8EF3-954CD87C797B}" type="datetime2">
              <a:rPr lang="en-US" smtClean="0"/>
              <a:t>Friday, May 13, 2022</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557908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720000" y="2541600"/>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4DDCFF8A-AAF8-4A12-8A91-9CA0EAF6CBB9}" type="datetime2">
              <a:rPr lang="en-US" smtClean="0"/>
              <a:t>Friday, May 13, 2022</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437354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6" cy="2879724"/>
          </a:xfrm>
        </p:spPr>
        <p:txBody>
          <a:bodyPr anchor="b">
            <a:normAutofit/>
          </a:bodyPr>
          <a:lstStyle>
            <a:lvl1pPr>
              <a:defRPr sz="5600"/>
            </a:lvl1pPr>
          </a:lstStyle>
          <a:p>
            <a:r>
              <a:rPr lang="en-US"/>
              <a:t>Click to edit Master title style</a:t>
            </a:r>
          </a:p>
        </p:txBody>
      </p:sp>
      <p:sp>
        <p:nvSpPr>
          <p:cNvPr id="3" name="Text Placeholder 2"/>
          <p:cNvSpPr>
            <a:spLocks noGrp="1"/>
          </p:cNvSpPr>
          <p:nvPr>
            <p:ph type="body" idx="1"/>
          </p:nvPr>
        </p:nvSpPr>
        <p:spPr>
          <a:xfrm>
            <a:off x="719910" y="3858924"/>
            <a:ext cx="10728326" cy="1919076"/>
          </a:xfrm>
        </p:spPr>
        <p:txBody>
          <a:bodyPr>
            <a:normAutofit/>
          </a:bodyPr>
          <a:lstStyle>
            <a:lvl1pPr marL="0" indent="0">
              <a:buNone/>
              <a:defRPr sz="2800">
                <a:solidFill>
                  <a:schemeClr val="tx1">
                    <a:tint val="75000"/>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ABCC25C3-021A-4B0B-8F70-0C181FE1CF45}" type="datetime2">
              <a:rPr lang="en-US" smtClean="0"/>
              <a:t>Friday, May 13, 2022</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28403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200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58400" y="2541600"/>
            <a:ext cx="5003801" cy="323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0C23D88D-8CEC-4ED9-A53B-5596187D9A16}" type="datetime2">
              <a:rPr lang="en-US" smtClean="0"/>
              <a:t>Friday, May 13, 2022</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558835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5" cy="673005"/>
          </a:xfrm>
        </p:spPr>
        <p:txBody>
          <a:bodyPr>
            <a:normAutofit/>
          </a:bodyPr>
          <a:lstStyle/>
          <a:p>
            <a:r>
              <a:rPr lang="en-US"/>
              <a:t>Click to edit Master title style</a:t>
            </a:r>
          </a:p>
        </p:txBody>
      </p:sp>
      <p:sp>
        <p:nvSpPr>
          <p:cNvPr id="3" name="Text Placeholder 2"/>
          <p:cNvSpPr>
            <a:spLocks noGrp="1"/>
          </p:cNvSpPr>
          <p:nvPr>
            <p:ph type="body" idx="1"/>
          </p:nvPr>
        </p:nvSpPr>
        <p:spPr>
          <a:xfrm>
            <a:off x="720000" y="1840698"/>
            <a:ext cx="5015638" cy="565796"/>
          </a:xfrm>
        </p:spPr>
        <p:txBody>
          <a:bodyPr wrap="square"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0000" y="2541600"/>
            <a:ext cx="5003801"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58400" y="1840698"/>
            <a:ext cx="5015638" cy="565796"/>
          </a:xfrm>
        </p:spPr>
        <p:txBody>
          <a:bodyPr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4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731837" y="6138000"/>
            <a:ext cx="3095626" cy="720000"/>
          </a:xfrm>
          <a:prstGeom prst="rect">
            <a:avLst/>
          </a:prstGeom>
        </p:spPr>
        <p:txBody>
          <a:bodyPr/>
          <a:lstStyle/>
          <a:p>
            <a:fld id="{D2CCD382-DFDA-4722-A27A-59C21AD112F2}" type="datetime2">
              <a:rPr lang="en-US" smtClean="0"/>
              <a:t>Friday, May 13, 2022</a:t>
            </a:fld>
            <a:endParaRPr lang="en-US"/>
          </a:p>
        </p:txBody>
      </p:sp>
      <p:sp>
        <p:nvSpPr>
          <p:cNvPr id="8" name="Footer Placeholder 7"/>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9" name="Slide Number Placeholder 8"/>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099689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731837" y="6138000"/>
            <a:ext cx="3095626" cy="720000"/>
          </a:xfrm>
          <a:prstGeom prst="rect">
            <a:avLst/>
          </a:prstGeom>
        </p:spPr>
        <p:txBody>
          <a:bodyPr/>
          <a:lstStyle/>
          <a:p>
            <a:fld id="{22F2A30D-1C09-413F-AAB1-38F366000715}" type="datetime2">
              <a:rPr lang="en-US" smtClean="0"/>
              <a:t>Friday, May 13, 2022</a:t>
            </a:fld>
            <a:endParaRPr lang="en-US"/>
          </a:p>
        </p:txBody>
      </p:sp>
      <p:sp>
        <p:nvSpPr>
          <p:cNvPr id="4" name="Footer Placeholder 3"/>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5" name="Slide Number Placeholder 4"/>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320103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37" y="6138000"/>
            <a:ext cx="3095626" cy="720000"/>
          </a:xfrm>
          <a:prstGeom prst="rect">
            <a:avLst/>
          </a:prstGeom>
        </p:spPr>
        <p:txBody>
          <a:bodyPr/>
          <a:lstStyle/>
          <a:p>
            <a:fld id="{6DB82B9C-D65E-4F64-95C3-B10F3B00F0D9}" type="datetime2">
              <a:rPr lang="en-US" smtClean="0"/>
              <a:t>Friday, May 13, 2022</a:t>
            </a:fld>
            <a:endParaRPr lang="en-US"/>
          </a:p>
        </p:txBody>
      </p:sp>
      <p:sp>
        <p:nvSpPr>
          <p:cNvPr id="3" name="Footer Placeholder 2"/>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4" name="Slide Number Placeholder 3"/>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91878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107463" cy="1477328"/>
          </a:xfrm>
        </p:spPr>
        <p:txBody>
          <a:bodyPr anchor="t" anchorCtr="0">
            <a:normAutofit/>
          </a:bodyPr>
          <a:lstStyle>
            <a:lvl1pPr>
              <a:lnSpc>
                <a:spcPct val="100000"/>
              </a:lnSpc>
              <a:defRPr sz="2800"/>
            </a:lvl1pPr>
          </a:lstStyle>
          <a:p>
            <a:r>
              <a:rPr lang="en-US"/>
              <a:t>Click to edit Master title style</a:t>
            </a:r>
          </a:p>
        </p:txBody>
      </p:sp>
      <p:sp>
        <p:nvSpPr>
          <p:cNvPr id="3" name="Content Placeholder 2"/>
          <p:cNvSpPr>
            <a:spLocks noGrp="1"/>
          </p:cNvSpPr>
          <p:nvPr>
            <p:ph idx="1"/>
          </p:nvPr>
        </p:nvSpPr>
        <p:spPr>
          <a:xfrm>
            <a:off x="4548188" y="584662"/>
            <a:ext cx="6911974" cy="5184313"/>
          </a:xfrm>
        </p:spPr>
        <p:txBody>
          <a:bodyPr/>
          <a:lstStyle>
            <a:lvl1pPr marL="0" indent="0">
              <a:lnSpc>
                <a:spcPct val="100000"/>
              </a:lnSpc>
              <a:buNone/>
              <a:defRPr sz="4800"/>
            </a:lvl1pPr>
            <a:lvl2pPr marL="914400" indent="-457200">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20000" y="2541600"/>
            <a:ext cx="3107463" cy="32318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B7F5FDCC-6AAC-4A08-B9E0-3793AB5E64C3}" type="datetime2">
              <a:rPr lang="en-US" smtClean="0"/>
              <a:t>Friday, May 13, 2022</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564173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095626" cy="1476000"/>
          </a:xfrm>
        </p:spPr>
        <p:txBody>
          <a:bodyPr anchor="t" anchorCtr="0">
            <a:normAutofit/>
          </a:bodyPr>
          <a:lstStyle>
            <a:lvl1pPr>
              <a:defRPr sz="2800"/>
            </a:lvl1pPr>
          </a:lstStyle>
          <a:p>
            <a:r>
              <a:rPr lang="en-US"/>
              <a:t>Click to edit Master title style</a:t>
            </a:r>
          </a:p>
        </p:txBody>
      </p:sp>
      <p:sp>
        <p:nvSpPr>
          <p:cNvPr id="3" name="Picture Placeholder 2"/>
          <p:cNvSpPr>
            <a:spLocks noGrp="1" noChangeAspect="1"/>
          </p:cNvSpPr>
          <p:nvPr>
            <p:ph type="pic" idx="1"/>
          </p:nvPr>
        </p:nvSpPr>
        <p:spPr>
          <a:xfrm>
            <a:off x="4548188" y="728664"/>
            <a:ext cx="6923812" cy="504031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20000" y="2541600"/>
            <a:ext cx="3095625" cy="3232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349FE94D-439C-40F1-900E-BC07940E3988}" type="datetime2">
              <a:rPr lang="en-US" smtClean="0"/>
              <a:t>Friday, May 13, 2022</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854759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Lst>
          </p:cNvPr>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20000" y="619200"/>
            <a:ext cx="10728322" cy="1477328"/>
          </a:xfrm>
          <a:prstGeom prst="rect">
            <a:avLst/>
          </a:prstGeom>
        </p:spPr>
        <p:txBody>
          <a:bodyPr vert="horz" wrap="square" lIns="0" tIns="0" rIns="0" bIns="0" rtlCol="0" anchor="t" anchorCtr="0">
            <a:normAutofit/>
          </a:bodyPr>
          <a:lstStyle/>
          <a:p>
            <a:endParaRPr lang="en-US"/>
          </a:p>
        </p:txBody>
      </p:sp>
      <p:sp>
        <p:nvSpPr>
          <p:cNvPr id="3" name="Text Placeholder 2"/>
          <p:cNvSpPr>
            <a:spLocks noGrp="1"/>
          </p:cNvSpPr>
          <p:nvPr>
            <p:ph type="body" idx="1"/>
          </p:nvPr>
        </p:nvSpPr>
        <p:spPr>
          <a:xfrm>
            <a:off x="720000" y="2541600"/>
            <a:ext cx="10728325" cy="32273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1837" y="6138000"/>
            <a:ext cx="3095626" cy="720000"/>
          </a:xfrm>
          <a:prstGeom prst="rect">
            <a:avLst/>
          </a:prstGeom>
        </p:spPr>
        <p:txBody>
          <a:bodyPr vert="horz" lIns="0" tIns="180000" rIns="0" bIns="180000" rtlCol="0" anchor="ctr"/>
          <a:lstStyle>
            <a:lvl1pPr algn="l">
              <a:lnSpc>
                <a:spcPct val="120000"/>
              </a:lnSpc>
              <a:defRPr sz="1200" spc="20" baseline="0">
                <a:solidFill>
                  <a:schemeClr val="tx1"/>
                </a:solidFill>
                <a:latin typeface="+mn-lt"/>
              </a:defRPr>
            </a:lvl1pPr>
          </a:lstStyle>
          <a:p>
            <a:fld id="{8DEA2CF1-0EB2-4673-802D-3371233E4A77}" type="datetime2">
              <a:rPr lang="en-US" smtClean="0"/>
              <a:t>Friday, May 13, 2022</a:t>
            </a:fld>
            <a:endParaRPr lang="en-US"/>
          </a:p>
        </p:txBody>
      </p:sp>
      <p:sp>
        <p:nvSpPr>
          <p:cNvPr id="5" name="Footer Placeholder 4"/>
          <p:cNvSpPr>
            <a:spLocks noGrp="1"/>
          </p:cNvSpPr>
          <p:nvPr>
            <p:ph type="ftr" sz="quarter" idx="3"/>
          </p:nvPr>
        </p:nvSpPr>
        <p:spPr>
          <a:xfrm>
            <a:off x="4548188" y="6138000"/>
            <a:ext cx="5003800" cy="720000"/>
          </a:xfrm>
          <a:prstGeom prst="rect">
            <a:avLst/>
          </a:prstGeom>
        </p:spPr>
        <p:txBody>
          <a:bodyPr vert="horz" lIns="0" tIns="180000" rIns="0" bIns="180000" rtlCol="0" anchor="ctr"/>
          <a:lstStyle>
            <a:lvl1pPr algn="ctr">
              <a:lnSpc>
                <a:spcPct val="120000"/>
              </a:lnSpc>
              <a:defRPr sz="1200" spc="20" baseline="0">
                <a:solidFill>
                  <a:schemeClr val="tx1"/>
                </a:solidFill>
                <a:latin typeface="+mn-lt"/>
              </a:defRPr>
            </a:lvl1pPr>
          </a:lstStyle>
          <a:p>
            <a:pPr algn="l"/>
            <a:r>
              <a:rPr lang="en-US"/>
              <a:t>Sample Footer Text</a:t>
            </a:r>
          </a:p>
        </p:txBody>
      </p:sp>
      <p:sp>
        <p:nvSpPr>
          <p:cNvPr id="6" name="Slide Number Placeholder 5"/>
          <p:cNvSpPr>
            <a:spLocks noGrp="1"/>
          </p:cNvSpPr>
          <p:nvPr>
            <p:ph type="sldNum" sz="quarter" idx="4"/>
          </p:nvPr>
        </p:nvSpPr>
        <p:spPr>
          <a:xfrm>
            <a:off x="10272713" y="6138000"/>
            <a:ext cx="1187449" cy="720000"/>
          </a:xfrm>
          <a:prstGeom prst="rect">
            <a:avLst/>
          </a:prstGeom>
        </p:spPr>
        <p:txBody>
          <a:bodyPr vert="horz" lIns="0" tIns="180000" rIns="0" bIns="180000" rtlCol="0" anchor="ctr"/>
          <a:lstStyle>
            <a:lvl1pPr algn="r">
              <a:lnSpc>
                <a:spcPct val="120000"/>
              </a:lnSpc>
              <a:defRPr sz="1200" spc="20" baseline="0">
                <a:solidFill>
                  <a:schemeClr val="tx1"/>
                </a:solidFill>
                <a:latin typeface="+mn-lt"/>
              </a:defRPr>
            </a:lvl1pPr>
          </a:lstStyle>
          <a:p>
            <a:fld id="{1621B6DD-29C1-4FEA-923F-71EA1347694C}" type="slidenum">
              <a:rPr lang="en-US" smtClean="0"/>
              <a:pPr/>
              <a:t>‹#›</a:t>
            </a:fld>
            <a:endParaRPr lang="en-US"/>
          </a:p>
        </p:txBody>
      </p:sp>
    </p:spTree>
    <p:extLst>
      <p:ext uri="{BB962C8B-B14F-4D97-AF65-F5344CB8AC3E}">
        <p14:creationId xmlns:p14="http://schemas.microsoft.com/office/powerpoint/2010/main" val="3544477741"/>
      </p:ext>
    </p:extLst>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11" r:id="rId6"/>
    <p:sldLayoutId id="2147483706" r:id="rId7"/>
    <p:sldLayoutId id="2147483707" r:id="rId8"/>
    <p:sldLayoutId id="2147483708" r:id="rId9"/>
    <p:sldLayoutId id="2147483710" r:id="rId10"/>
    <p:sldLayoutId id="2147483709" r:id="rId11"/>
  </p:sldLayoutIdLst>
  <p:hf sldNum="0" hdr="0" ftr="0" dt="0"/>
  <p:txStyles>
    <p:titleStyle>
      <a:lvl1pPr algn="l" defTabSz="914400" rtl="0" eaLnBrk="1" latinLnBrk="0" hangingPunct="1">
        <a:lnSpc>
          <a:spcPct val="88000"/>
        </a:lnSpc>
        <a:spcBef>
          <a:spcPct val="0"/>
        </a:spcBef>
        <a:buNone/>
        <a:defRPr sz="4400" kern="1200" cap="none" spc="4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89C34-9AC9-C04E-A6A1-7F67AA460235}"/>
              </a:ext>
            </a:extLst>
          </p:cNvPr>
          <p:cNvSpPr>
            <a:spLocks noGrp="1"/>
          </p:cNvSpPr>
          <p:nvPr>
            <p:ph type="ctrTitle"/>
          </p:nvPr>
        </p:nvSpPr>
        <p:spPr>
          <a:xfrm>
            <a:off x="734463" y="1357864"/>
            <a:ext cx="5361537" cy="1477328"/>
          </a:xfrm>
        </p:spPr>
        <p:txBody>
          <a:bodyPr vert="horz" wrap="square" lIns="0" tIns="0" rIns="0" bIns="0" rtlCol="0" anchor="ctr" anchorCtr="0">
            <a:noAutofit/>
          </a:bodyPr>
          <a:lstStyle/>
          <a:p>
            <a:pPr algn="l">
              <a:lnSpc>
                <a:spcPct val="100000"/>
              </a:lnSpc>
            </a:pPr>
            <a:r>
              <a:rPr lang="en-US" sz="4800" cap="none" dirty="0"/>
              <a:t>Numbers of News Articles About Names of Minor Planets Reflect Their Degree Differences from the Sun</a:t>
            </a:r>
          </a:p>
        </p:txBody>
      </p:sp>
      <p:sp>
        <p:nvSpPr>
          <p:cNvPr id="3" name="Subtitle 2">
            <a:extLst>
              <a:ext uri="{FF2B5EF4-FFF2-40B4-BE49-F238E27FC236}">
                <a16:creationId xmlns:a16="http://schemas.microsoft.com/office/drawing/2014/main" id="{4797EF12-2617-234C-BA49-3A33AF5D446F}"/>
              </a:ext>
            </a:extLst>
          </p:cNvPr>
          <p:cNvSpPr>
            <a:spLocks noGrp="1"/>
          </p:cNvSpPr>
          <p:nvPr>
            <p:ph type="subTitle" idx="1"/>
          </p:nvPr>
        </p:nvSpPr>
        <p:spPr>
          <a:xfrm>
            <a:off x="720000" y="3828639"/>
            <a:ext cx="4991962" cy="2540970"/>
          </a:xfrm>
        </p:spPr>
        <p:txBody>
          <a:bodyPr vert="horz" lIns="0" tIns="0" rIns="0" bIns="0" rtlCol="0">
            <a:normAutofit/>
          </a:bodyPr>
          <a:lstStyle/>
          <a:p>
            <a:pPr algn="l"/>
            <a:r>
              <a:rPr lang="en-US" sz="2000"/>
              <a:t>Renay Oshop, Boulder, USA</a:t>
            </a:r>
          </a:p>
          <a:p>
            <a:pPr algn="l"/>
            <a:r>
              <a:rPr lang="en-US" sz="2000"/>
              <a:t>AyurAstro.com</a:t>
            </a:r>
          </a:p>
          <a:p>
            <a:pPr algn="l"/>
            <a:endParaRPr lang="en-US" sz="2000"/>
          </a:p>
          <a:p>
            <a:pPr algn="l"/>
            <a:r>
              <a:rPr lang="en-US" sz="2000"/>
              <a:t>with Anton Coops, Leiden, Netherlands</a:t>
            </a:r>
          </a:p>
          <a:p>
            <a:pPr algn="l"/>
            <a:r>
              <a:rPr lang="en-US" sz="2000"/>
              <a:t>Dubbhism.org</a:t>
            </a:r>
          </a:p>
        </p:txBody>
      </p:sp>
      <p:pic>
        <p:nvPicPr>
          <p:cNvPr id="22" name="Picture 3">
            <a:extLst>
              <a:ext uri="{FF2B5EF4-FFF2-40B4-BE49-F238E27FC236}">
                <a16:creationId xmlns:a16="http://schemas.microsoft.com/office/drawing/2014/main" id="{F9C95D05-C180-4714-AF9E-6A0631CE458A}"/>
              </a:ext>
            </a:extLst>
          </p:cNvPr>
          <p:cNvPicPr>
            <a:picLocks noChangeAspect="1"/>
          </p:cNvPicPr>
          <p:nvPr/>
        </p:nvPicPr>
        <p:blipFill rotWithShape="1">
          <a:blip r:embed="rId2"/>
          <a:srcRect l="788" r="1" b="1"/>
          <a:stretch/>
        </p:blipFill>
        <p:spPr>
          <a:xfrm>
            <a:off x="6431961" y="619200"/>
            <a:ext cx="5361537" cy="5404109"/>
          </a:xfrm>
          <a:custGeom>
            <a:avLst/>
            <a:gdLst/>
            <a:ahLst/>
            <a:cxnLst/>
            <a:rect l="l" t="t" r="r" b="b"/>
            <a:pathLst>
              <a:path w="5361537" h="5404109">
                <a:moveTo>
                  <a:pt x="2870828" y="1041"/>
                </a:moveTo>
                <a:cubicBezTo>
                  <a:pt x="3203581" y="14830"/>
                  <a:pt x="3513736" y="163111"/>
                  <a:pt x="3800184" y="290250"/>
                </a:cubicBezTo>
                <a:cubicBezTo>
                  <a:pt x="4171154" y="479730"/>
                  <a:pt x="4508586" y="661721"/>
                  <a:pt x="4702438" y="1026076"/>
                </a:cubicBezTo>
                <a:lnTo>
                  <a:pt x="4959549" y="1326248"/>
                </a:lnTo>
                <a:cubicBezTo>
                  <a:pt x="5129003" y="1601579"/>
                  <a:pt x="5186377" y="1874538"/>
                  <a:pt x="5266423" y="2173276"/>
                </a:cubicBezTo>
                <a:cubicBezTo>
                  <a:pt x="5322579" y="2382854"/>
                  <a:pt x="5370498" y="2561686"/>
                  <a:pt x="5358128" y="2694064"/>
                </a:cubicBezTo>
                <a:cubicBezTo>
                  <a:pt x="5387135" y="3102588"/>
                  <a:pt x="5225012" y="3513996"/>
                  <a:pt x="5101614" y="3771685"/>
                </a:cubicBezTo>
                <a:cubicBezTo>
                  <a:pt x="4997551" y="4040670"/>
                  <a:pt x="4756585" y="4494622"/>
                  <a:pt x="4442699" y="4781934"/>
                </a:cubicBezTo>
                <a:cubicBezTo>
                  <a:pt x="4128813" y="5069245"/>
                  <a:pt x="3867535" y="5122778"/>
                  <a:pt x="3526897" y="5225036"/>
                </a:cubicBezTo>
                <a:cubicBezTo>
                  <a:pt x="3186396" y="5327806"/>
                  <a:pt x="2777866" y="5432329"/>
                  <a:pt x="2398771" y="5397154"/>
                </a:cubicBezTo>
                <a:cubicBezTo>
                  <a:pt x="2019540" y="5361468"/>
                  <a:pt x="1637694" y="5196321"/>
                  <a:pt x="1251137" y="5011566"/>
                </a:cubicBezTo>
                <a:cubicBezTo>
                  <a:pt x="928921" y="4825498"/>
                  <a:pt x="428548" y="4335676"/>
                  <a:pt x="348364" y="4036426"/>
                </a:cubicBezTo>
                <a:cubicBezTo>
                  <a:pt x="268180" y="3737176"/>
                  <a:pt x="-82248" y="2964977"/>
                  <a:pt x="17820" y="2441683"/>
                </a:cubicBezTo>
                <a:cubicBezTo>
                  <a:pt x="117889" y="1918389"/>
                  <a:pt x="122569" y="1757316"/>
                  <a:pt x="362894" y="1276624"/>
                </a:cubicBezTo>
                <a:cubicBezTo>
                  <a:pt x="659155" y="828176"/>
                  <a:pt x="1338551" y="373177"/>
                  <a:pt x="1764257" y="227256"/>
                </a:cubicBezTo>
                <a:cubicBezTo>
                  <a:pt x="2005919" y="114722"/>
                  <a:pt x="2440806" y="61902"/>
                  <a:pt x="2530583" y="37846"/>
                </a:cubicBezTo>
                <a:cubicBezTo>
                  <a:pt x="2646482" y="6791"/>
                  <a:pt x="2759910" y="-3556"/>
                  <a:pt x="2870828" y="1041"/>
                </a:cubicBezTo>
                <a:close/>
              </a:path>
            </a:pathLst>
          </a:custGeom>
        </p:spPr>
      </p:pic>
      <p:sp>
        <p:nvSpPr>
          <p:cNvPr id="20" name="TextBox 19">
            <a:extLst>
              <a:ext uri="{FF2B5EF4-FFF2-40B4-BE49-F238E27FC236}">
                <a16:creationId xmlns:a16="http://schemas.microsoft.com/office/drawing/2014/main" id="{38DFC2B3-2BDC-44E4-A763-51B920ADBE7B}"/>
              </a:ext>
            </a:extLst>
          </p:cNvPr>
          <p:cNvSpPr txBox="1"/>
          <p:nvPr/>
        </p:nvSpPr>
        <p:spPr>
          <a:xfrm>
            <a:off x="7126088" y="6091954"/>
            <a:ext cx="4348162" cy="230832"/>
          </a:xfrm>
          <a:prstGeom prst="rect">
            <a:avLst/>
          </a:prstGeom>
          <a:noFill/>
        </p:spPr>
        <p:txBody>
          <a:bodyPr wrap="square" lIns="91440" tIns="45720" rIns="91440" bIns="45720" anchor="t">
            <a:spAutoFit/>
          </a:bodyPr>
          <a:lstStyle/>
          <a:p>
            <a:pPr>
              <a:spcAft>
                <a:spcPts val="600"/>
              </a:spcAft>
            </a:pPr>
            <a:r>
              <a:rPr lang="en-US" sz="900"/>
              <a:t>(entirely AI-generated image when I fed into it: “astrology” and “science”)</a:t>
            </a:r>
          </a:p>
        </p:txBody>
      </p:sp>
    </p:spTree>
    <p:extLst>
      <p:ext uri="{BB962C8B-B14F-4D97-AF65-F5344CB8AC3E}">
        <p14:creationId xmlns:p14="http://schemas.microsoft.com/office/powerpoint/2010/main" val="1908953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E9D6223-8D87-4038-BE74-D5224B024F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46FBF49-EC0D-4E09-A77B-DB4E8257E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63AA13D0-BF0A-4B8F-9FD6-CAE2DCD93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0"/>
            <a:ext cx="9705717" cy="6858000"/>
          </a:xfrm>
          <a:custGeom>
            <a:avLst/>
            <a:gdLst>
              <a:gd name="connsiteX0" fmla="*/ 0 w 9705717"/>
              <a:gd name="connsiteY0" fmla="*/ 0 h 6858000"/>
              <a:gd name="connsiteX1" fmla="*/ 8892014 w 9705717"/>
              <a:gd name="connsiteY1" fmla="*/ 0 h 6858000"/>
              <a:gd name="connsiteX2" fmla="*/ 8948109 w 9705717"/>
              <a:gd name="connsiteY2" fmla="*/ 119185 h 6858000"/>
              <a:gd name="connsiteX3" fmla="*/ 9361712 w 9705717"/>
              <a:gd name="connsiteY3" fmla="*/ 1009060 h 6858000"/>
              <a:gd name="connsiteX4" fmla="*/ 9569814 w 9705717"/>
              <a:gd name="connsiteY4" fmla="*/ 4722415 h 6858000"/>
              <a:gd name="connsiteX5" fmla="*/ 8937785 w 9705717"/>
              <a:gd name="connsiteY5" fmla="*/ 6619105 h 6858000"/>
              <a:gd name="connsiteX6" fmla="*/ 8749280 w 9705717"/>
              <a:gd name="connsiteY6" fmla="*/ 6858000 h 6858000"/>
              <a:gd name="connsiteX7" fmla="*/ 0 w 9705717"/>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717" h="6858000">
                <a:moveTo>
                  <a:pt x="0" y="0"/>
                </a:moveTo>
                <a:lnTo>
                  <a:pt x="8892014" y="0"/>
                </a:lnTo>
                <a:lnTo>
                  <a:pt x="8948109" y="119185"/>
                </a:lnTo>
                <a:cubicBezTo>
                  <a:pt x="9080774" y="406683"/>
                  <a:pt x="9216041" y="706568"/>
                  <a:pt x="9361712" y="1009060"/>
                </a:cubicBezTo>
                <a:cubicBezTo>
                  <a:pt x="9986018" y="2093861"/>
                  <a:pt x="9569814" y="4346908"/>
                  <a:pt x="9569814" y="4722415"/>
                </a:cubicBezTo>
                <a:cubicBezTo>
                  <a:pt x="9569814" y="5635108"/>
                  <a:pt x="9260912" y="6189243"/>
                  <a:pt x="8937785" y="6619105"/>
                </a:cubicBezTo>
                <a:lnTo>
                  <a:pt x="8749280" y="6858000"/>
                </a:lnTo>
                <a:lnTo>
                  <a:pt x="0" y="6858000"/>
                </a:ln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a:extLst>
              <a:ext uri="{FF2B5EF4-FFF2-40B4-BE49-F238E27FC236}">
                <a16:creationId xmlns:a16="http://schemas.microsoft.com/office/drawing/2014/main" id="{02D970AC-FB60-1A02-F56A-957FC4737553}"/>
              </a:ext>
            </a:extLst>
          </p:cNvPr>
          <p:cNvSpPr>
            <a:spLocks noGrp="1"/>
          </p:cNvSpPr>
          <p:nvPr>
            <p:ph type="title"/>
          </p:nvPr>
        </p:nvSpPr>
        <p:spPr>
          <a:xfrm>
            <a:off x="720000" y="52131"/>
            <a:ext cx="6911974" cy="2044397"/>
          </a:xfrm>
        </p:spPr>
        <p:txBody>
          <a:bodyPr wrap="square" anchor="ctr">
            <a:normAutofit/>
          </a:bodyPr>
          <a:lstStyle/>
          <a:p>
            <a:r>
              <a:rPr lang="en-US" sz="3200"/>
              <a:t>We first need to talk about something, namely p-values.</a:t>
            </a:r>
          </a:p>
        </p:txBody>
      </p:sp>
      <p:sp>
        <p:nvSpPr>
          <p:cNvPr id="3" name="Content Placeholder 2">
            <a:extLst>
              <a:ext uri="{FF2B5EF4-FFF2-40B4-BE49-F238E27FC236}">
                <a16:creationId xmlns:a16="http://schemas.microsoft.com/office/drawing/2014/main" id="{D5606FA4-A214-F7A6-B120-2D438D37ECB2}"/>
              </a:ext>
            </a:extLst>
          </p:cNvPr>
          <p:cNvSpPr>
            <a:spLocks noGrp="1"/>
          </p:cNvSpPr>
          <p:nvPr>
            <p:ph idx="1"/>
          </p:nvPr>
        </p:nvSpPr>
        <p:spPr>
          <a:xfrm>
            <a:off x="720000" y="1735879"/>
            <a:ext cx="6911975" cy="4021994"/>
          </a:xfrm>
        </p:spPr>
        <p:txBody>
          <a:bodyPr vert="horz" lIns="0" tIns="0" rIns="0" bIns="0" rtlCol="0" anchor="t">
            <a:noAutofit/>
          </a:bodyPr>
          <a:lstStyle/>
          <a:p>
            <a:pPr>
              <a:lnSpc>
                <a:spcPct val="110000"/>
              </a:lnSpc>
            </a:pPr>
            <a:r>
              <a:rPr lang="en-US" sz="1600"/>
              <a:t>I think of p-values as a more precise way to codify Occam's Razor which you may remember from school.</a:t>
            </a:r>
            <a:endParaRPr lang="en-US" sz="1600">
              <a:solidFill>
                <a:srgbClr val="FFFFFF">
                  <a:alpha val="58000"/>
                </a:srgbClr>
              </a:solidFill>
            </a:endParaRPr>
          </a:p>
          <a:p>
            <a:pPr>
              <a:lnSpc>
                <a:spcPct val="110000"/>
              </a:lnSpc>
            </a:pPr>
            <a:r>
              <a:rPr lang="en-US" sz="1600"/>
              <a:t>For example, let's say that there is a broken vase in a room with only one rambunctious dog and one calm, human friend. Video confirms they were the only ones in the room since you were last there and saw an unbroken vase.</a:t>
            </a:r>
            <a:endParaRPr lang="en-US" sz="1600">
              <a:solidFill>
                <a:srgbClr val="FFFFFF">
                  <a:alpha val="58000"/>
                </a:srgbClr>
              </a:solidFill>
            </a:endParaRPr>
          </a:p>
          <a:p>
            <a:pPr>
              <a:lnSpc>
                <a:spcPct val="110000"/>
              </a:lnSpc>
            </a:pPr>
            <a:r>
              <a:rPr lang="en-US" sz="1600"/>
              <a:t>Which is more likely? That the dog broke the vase or the friend did?</a:t>
            </a:r>
            <a:endParaRPr lang="en-US" sz="1600">
              <a:solidFill>
                <a:srgbClr val="FFFFFF">
                  <a:alpha val="58000"/>
                </a:srgbClr>
              </a:solidFill>
            </a:endParaRPr>
          </a:p>
          <a:p>
            <a:pPr>
              <a:lnSpc>
                <a:spcPct val="110000"/>
              </a:lnSpc>
            </a:pPr>
            <a:r>
              <a:rPr lang="en-US" sz="1600"/>
              <a:t>The default assumption, the null hypothesis, is that the dog did it.</a:t>
            </a:r>
            <a:endParaRPr lang="en-US" sz="1600">
              <a:solidFill>
                <a:srgbClr val="FFFFFF">
                  <a:alpha val="58000"/>
                </a:srgbClr>
              </a:solidFill>
            </a:endParaRPr>
          </a:p>
          <a:p>
            <a:pPr>
              <a:lnSpc>
                <a:spcPct val="110000"/>
              </a:lnSpc>
            </a:pPr>
            <a:r>
              <a:rPr lang="en-US" sz="1600"/>
              <a:t>The only possible other explanation, the alternate hypothesis, is that the human did it.</a:t>
            </a:r>
            <a:endParaRPr lang="en-US" sz="1600">
              <a:solidFill>
                <a:srgbClr val="FFFFFF">
                  <a:alpha val="58000"/>
                </a:srgbClr>
              </a:solidFill>
            </a:endParaRPr>
          </a:p>
          <a:p>
            <a:pPr>
              <a:lnSpc>
                <a:spcPct val="110000"/>
              </a:lnSpc>
            </a:pPr>
            <a:r>
              <a:rPr lang="en-US" sz="1600"/>
              <a:t>Let's say the dog has done it often before, </a:t>
            </a:r>
            <a:r>
              <a:rPr lang="en-US" sz="1600">
                <a:ea typeface="+mn-lt"/>
                <a:cs typeface="+mn-lt"/>
              </a:rPr>
              <a:t>in fact 3 out of 4 times.</a:t>
            </a:r>
            <a:endParaRPr lang="en-US" sz="1600">
              <a:solidFill>
                <a:srgbClr val="FFFFFF">
                  <a:alpha val="58000"/>
                </a:srgbClr>
              </a:solidFill>
              <a:ea typeface="+mn-lt"/>
              <a:cs typeface="+mn-lt"/>
            </a:endParaRPr>
          </a:p>
          <a:p>
            <a:pPr>
              <a:lnSpc>
                <a:spcPct val="110000"/>
              </a:lnSpc>
            </a:pPr>
            <a:r>
              <a:rPr lang="en-US" sz="1600"/>
              <a:t>The likelihood, the p-value, of the null hypothesis is thus pretty high, 0.75 or 75% of the time, reflecting ¾.</a:t>
            </a:r>
            <a:endParaRPr lang="en-US" sz="1600">
              <a:solidFill>
                <a:srgbClr val="FFFFFF">
                  <a:alpha val="58000"/>
                </a:srgbClr>
              </a:solidFill>
            </a:endParaRPr>
          </a:p>
        </p:txBody>
      </p:sp>
      <p:sp>
        <p:nvSpPr>
          <p:cNvPr id="21" name="Freeform 10">
            <a:extLst>
              <a:ext uri="{FF2B5EF4-FFF2-40B4-BE49-F238E27FC236}">
                <a16:creationId xmlns:a16="http://schemas.microsoft.com/office/drawing/2014/main" id="{15BE2CF8-7196-4BC3-B312-B0EE486D9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5824556">
            <a:off x="8226571" y="2916066"/>
            <a:ext cx="3518890" cy="3293724"/>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93552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E9D6223-8D87-4038-BE74-D5224B024F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6FBF49-EC0D-4E09-A77B-DB4E8257E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3AA13D0-BF0A-4B8F-9FD6-CAE2DCD93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0"/>
            <a:ext cx="9705717" cy="6858000"/>
          </a:xfrm>
          <a:custGeom>
            <a:avLst/>
            <a:gdLst>
              <a:gd name="connsiteX0" fmla="*/ 0 w 9705717"/>
              <a:gd name="connsiteY0" fmla="*/ 0 h 6858000"/>
              <a:gd name="connsiteX1" fmla="*/ 8892014 w 9705717"/>
              <a:gd name="connsiteY1" fmla="*/ 0 h 6858000"/>
              <a:gd name="connsiteX2" fmla="*/ 8948109 w 9705717"/>
              <a:gd name="connsiteY2" fmla="*/ 119185 h 6858000"/>
              <a:gd name="connsiteX3" fmla="*/ 9361712 w 9705717"/>
              <a:gd name="connsiteY3" fmla="*/ 1009060 h 6858000"/>
              <a:gd name="connsiteX4" fmla="*/ 9569814 w 9705717"/>
              <a:gd name="connsiteY4" fmla="*/ 4722415 h 6858000"/>
              <a:gd name="connsiteX5" fmla="*/ 8937785 w 9705717"/>
              <a:gd name="connsiteY5" fmla="*/ 6619105 h 6858000"/>
              <a:gd name="connsiteX6" fmla="*/ 8749280 w 9705717"/>
              <a:gd name="connsiteY6" fmla="*/ 6858000 h 6858000"/>
              <a:gd name="connsiteX7" fmla="*/ 0 w 9705717"/>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717" h="6858000">
                <a:moveTo>
                  <a:pt x="0" y="0"/>
                </a:moveTo>
                <a:lnTo>
                  <a:pt x="8892014" y="0"/>
                </a:lnTo>
                <a:lnTo>
                  <a:pt x="8948109" y="119185"/>
                </a:lnTo>
                <a:cubicBezTo>
                  <a:pt x="9080774" y="406683"/>
                  <a:pt x="9216041" y="706568"/>
                  <a:pt x="9361712" y="1009060"/>
                </a:cubicBezTo>
                <a:cubicBezTo>
                  <a:pt x="9986018" y="2093861"/>
                  <a:pt x="9569814" y="4346908"/>
                  <a:pt x="9569814" y="4722415"/>
                </a:cubicBezTo>
                <a:cubicBezTo>
                  <a:pt x="9569814" y="5635108"/>
                  <a:pt x="9260912" y="6189243"/>
                  <a:pt x="8937785" y="6619105"/>
                </a:cubicBezTo>
                <a:lnTo>
                  <a:pt x="8749280" y="6858000"/>
                </a:lnTo>
                <a:lnTo>
                  <a:pt x="0" y="6858000"/>
                </a:ln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a:extLst>
              <a:ext uri="{FF2B5EF4-FFF2-40B4-BE49-F238E27FC236}">
                <a16:creationId xmlns:a16="http://schemas.microsoft.com/office/drawing/2014/main" id="{6FF0273B-CFB4-0C5E-403D-60B6D67C2F1E}"/>
              </a:ext>
            </a:extLst>
          </p:cNvPr>
          <p:cNvSpPr>
            <a:spLocks noGrp="1"/>
          </p:cNvSpPr>
          <p:nvPr>
            <p:ph type="title"/>
          </p:nvPr>
        </p:nvSpPr>
        <p:spPr>
          <a:xfrm>
            <a:off x="720000" y="619200"/>
            <a:ext cx="6911974" cy="1477328"/>
          </a:xfrm>
        </p:spPr>
        <p:txBody>
          <a:bodyPr wrap="square" anchor="ctr">
            <a:normAutofit/>
          </a:bodyPr>
          <a:lstStyle/>
          <a:p>
            <a:r>
              <a:rPr lang="en-US" sz="3200">
                <a:ea typeface="+mj-lt"/>
                <a:cs typeface="+mj-lt"/>
              </a:rPr>
              <a:t>But what if more evidence is included?</a:t>
            </a:r>
            <a:endParaRPr lang="en-US">
              <a:ea typeface="+mj-lt"/>
              <a:cs typeface="+mj-lt"/>
            </a:endParaRPr>
          </a:p>
        </p:txBody>
      </p:sp>
      <p:sp>
        <p:nvSpPr>
          <p:cNvPr id="3" name="Content Placeholder 2">
            <a:extLst>
              <a:ext uri="{FF2B5EF4-FFF2-40B4-BE49-F238E27FC236}">
                <a16:creationId xmlns:a16="http://schemas.microsoft.com/office/drawing/2014/main" id="{2778C39C-9879-FF0F-BCED-659FF2FB6D3C}"/>
              </a:ext>
            </a:extLst>
          </p:cNvPr>
          <p:cNvSpPr>
            <a:spLocks noGrp="1"/>
          </p:cNvSpPr>
          <p:nvPr>
            <p:ph idx="1"/>
          </p:nvPr>
        </p:nvSpPr>
        <p:spPr>
          <a:xfrm>
            <a:off x="720000" y="2541600"/>
            <a:ext cx="6911975" cy="3948738"/>
          </a:xfrm>
        </p:spPr>
        <p:txBody>
          <a:bodyPr vert="horz" lIns="0" tIns="0" rIns="0" bIns="0" rtlCol="0" anchor="t">
            <a:normAutofit lnSpcReduction="10000"/>
          </a:bodyPr>
          <a:lstStyle/>
          <a:p>
            <a:pPr>
              <a:lnSpc>
                <a:spcPct val="110000"/>
              </a:lnSpc>
            </a:pPr>
            <a:r>
              <a:rPr lang="en-US" sz="1700"/>
              <a:t>Namely,  the dog is in a dog pen with a lock on it for which only you have the key.</a:t>
            </a:r>
            <a:endParaRPr lang="en-US" sz="1700">
              <a:solidFill>
                <a:srgbClr val="FFFFFF">
                  <a:alpha val="58000"/>
                </a:srgbClr>
              </a:solidFill>
            </a:endParaRPr>
          </a:p>
          <a:p>
            <a:pPr>
              <a:lnSpc>
                <a:spcPct val="110000"/>
              </a:lnSpc>
            </a:pPr>
            <a:r>
              <a:rPr lang="en-US" sz="1700"/>
              <a:t>Now, the likelihood of the dog breaking the vase is vanishingly small, say 1 in 10000 (or 0.0001). The p-value for the alternate hypothesis is thus 0.0001 which is less than 0.05, the scientifically, culturally accepted cut off for dropping the default assumption.</a:t>
            </a:r>
            <a:endParaRPr lang="en-US" sz="1700">
              <a:solidFill>
                <a:srgbClr val="FFFFFF">
                  <a:alpha val="58000"/>
                </a:srgbClr>
              </a:solidFill>
            </a:endParaRPr>
          </a:p>
          <a:p>
            <a:pPr>
              <a:lnSpc>
                <a:spcPct val="110000"/>
              </a:lnSpc>
            </a:pPr>
            <a:r>
              <a:rPr lang="en-US" sz="1700"/>
              <a:t>Occam's Razor and statistics would now say that with the new evidence the alternate hypothesis is supported. That is, we instead must conclude that the friend likely broke the vase.</a:t>
            </a:r>
            <a:endParaRPr lang="en-US" sz="1700">
              <a:solidFill>
                <a:srgbClr val="FFFFFF">
                  <a:alpha val="58000"/>
                </a:srgbClr>
              </a:solidFill>
            </a:endParaRPr>
          </a:p>
          <a:p>
            <a:pPr>
              <a:lnSpc>
                <a:spcPct val="110000"/>
              </a:lnSpc>
            </a:pPr>
            <a:r>
              <a:rPr lang="en-US" sz="1700">
                <a:solidFill>
                  <a:srgbClr val="FFFFFF">
                    <a:alpha val="58000"/>
                  </a:srgbClr>
                </a:solidFill>
              </a:rPr>
              <a:t>Note that we have to say "likely", not "certainly". There is still some non-zero possibility the dog somehow broke it (the 1 in 10000 chance).</a:t>
            </a:r>
          </a:p>
          <a:p>
            <a:pPr>
              <a:lnSpc>
                <a:spcPct val="110000"/>
              </a:lnSpc>
            </a:pPr>
            <a:endParaRPr lang="en-US" sz="1700"/>
          </a:p>
          <a:p>
            <a:pPr>
              <a:lnSpc>
                <a:spcPct val="110000"/>
              </a:lnSpc>
            </a:pPr>
            <a:endParaRPr lang="en-US" sz="1700"/>
          </a:p>
          <a:p>
            <a:pPr>
              <a:lnSpc>
                <a:spcPct val="110000"/>
              </a:lnSpc>
            </a:pPr>
            <a:endParaRPr lang="en-US" sz="1700"/>
          </a:p>
          <a:p>
            <a:pPr>
              <a:lnSpc>
                <a:spcPct val="110000"/>
              </a:lnSpc>
            </a:pPr>
            <a:endParaRPr lang="en-US" sz="1700">
              <a:solidFill>
                <a:srgbClr val="FFFFFF">
                  <a:alpha val="58000"/>
                </a:srgbClr>
              </a:solidFill>
            </a:endParaRPr>
          </a:p>
        </p:txBody>
      </p:sp>
      <p:sp>
        <p:nvSpPr>
          <p:cNvPr id="14" name="Freeform 10">
            <a:extLst>
              <a:ext uri="{FF2B5EF4-FFF2-40B4-BE49-F238E27FC236}">
                <a16:creationId xmlns:a16="http://schemas.microsoft.com/office/drawing/2014/main" id="{15BE2CF8-7196-4BC3-B312-B0EE486D9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5824556">
            <a:off x="8226571" y="2916066"/>
            <a:ext cx="3518890" cy="3293724"/>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84800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532A73-CC48-4B70-913D-D8D4400F8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CBF1BF-0156-416B-9362-54104483F5B1}"/>
              </a:ext>
            </a:extLst>
          </p:cNvPr>
          <p:cNvSpPr>
            <a:spLocks noGrp="1"/>
          </p:cNvSpPr>
          <p:nvPr>
            <p:ph type="title"/>
          </p:nvPr>
        </p:nvSpPr>
        <p:spPr>
          <a:xfrm>
            <a:off x="720000" y="619200"/>
            <a:ext cx="3107463" cy="5510138"/>
          </a:xfrm>
        </p:spPr>
        <p:txBody>
          <a:bodyPr>
            <a:normAutofit/>
          </a:bodyPr>
          <a:lstStyle/>
          <a:p>
            <a:r>
              <a:rPr lang="en-US"/>
              <a:t>So what is our working alternate hypothesis, i.e., what is an alternative to a default assumption about astrology?</a:t>
            </a:r>
          </a:p>
        </p:txBody>
      </p:sp>
      <p:graphicFrame>
        <p:nvGraphicFramePr>
          <p:cNvPr id="5" name="Content Placeholder 2">
            <a:extLst>
              <a:ext uri="{FF2B5EF4-FFF2-40B4-BE49-F238E27FC236}">
                <a16:creationId xmlns:a16="http://schemas.microsoft.com/office/drawing/2014/main" id="{D9C77F78-894A-4386-9AEC-30396B2C9810}"/>
              </a:ext>
            </a:extLst>
          </p:cNvPr>
          <p:cNvGraphicFramePr>
            <a:graphicFrameLocks noGrp="1"/>
          </p:cNvGraphicFramePr>
          <p:nvPr>
            <p:ph idx="1"/>
            <p:extLst>
              <p:ext uri="{D42A27DB-BD31-4B8C-83A1-F6EECF244321}">
                <p14:modId xmlns:p14="http://schemas.microsoft.com/office/powerpoint/2010/main" val="2008537082"/>
              </p:ext>
            </p:extLst>
          </p:nvPr>
        </p:nvGraphicFramePr>
        <p:xfrm>
          <a:off x="4548189" y="728664"/>
          <a:ext cx="6900862" cy="54006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6604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ED9E2D9-EE69-4775-8CE5-9EAC35AD2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D75B673-1FA7-415E-8B2E-7A0550C8B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F97403-8F2D-4C06-BF3F-C2193436608B}"/>
              </a:ext>
            </a:extLst>
          </p:cNvPr>
          <p:cNvSpPr>
            <a:spLocks noGrp="1"/>
          </p:cNvSpPr>
          <p:nvPr>
            <p:ph type="title"/>
          </p:nvPr>
        </p:nvSpPr>
        <p:spPr>
          <a:xfrm>
            <a:off x="6551881" y="195922"/>
            <a:ext cx="4991961" cy="1477328"/>
          </a:xfrm>
        </p:spPr>
        <p:txBody>
          <a:bodyPr wrap="square" anchor="ctr">
            <a:normAutofit/>
          </a:bodyPr>
          <a:lstStyle/>
          <a:p>
            <a:r>
              <a:rPr lang="en-US" sz="3200"/>
              <a:t>Other things we are curious about:</a:t>
            </a:r>
          </a:p>
        </p:txBody>
      </p:sp>
      <p:pic>
        <p:nvPicPr>
          <p:cNvPr id="5" name="Picture 4" descr="Red dot with arrows pointing to it">
            <a:extLst>
              <a:ext uri="{FF2B5EF4-FFF2-40B4-BE49-F238E27FC236}">
                <a16:creationId xmlns:a16="http://schemas.microsoft.com/office/drawing/2014/main" id="{44C13A04-E0A0-47D0-BA71-E1EEB33EC24E}"/>
              </a:ext>
            </a:extLst>
          </p:cNvPr>
          <p:cNvPicPr>
            <a:picLocks noChangeAspect="1"/>
          </p:cNvPicPr>
          <p:nvPr/>
        </p:nvPicPr>
        <p:blipFill rotWithShape="1">
          <a:blip r:embed="rId2"/>
          <a:srcRect l="28306" r="14232" b="-1"/>
          <a:stretch/>
        </p:blipFill>
        <p:spPr>
          <a:xfrm>
            <a:off x="20" y="10"/>
            <a:ext cx="5903704" cy="6857990"/>
          </a:xfrm>
          <a:custGeom>
            <a:avLst/>
            <a:gdLst/>
            <a:ahLst/>
            <a:cxnLst/>
            <a:rect l="l" t="t" r="r" b="b"/>
            <a:pathLst>
              <a:path w="5903724" h="6858000">
                <a:moveTo>
                  <a:pt x="0" y="0"/>
                </a:moveTo>
                <a:lnTo>
                  <a:pt x="5886178" y="0"/>
                </a:lnTo>
                <a:lnTo>
                  <a:pt x="5890522" y="42009"/>
                </a:lnTo>
                <a:cubicBezTo>
                  <a:pt x="5948302" y="788432"/>
                  <a:pt x="5795211" y="5194623"/>
                  <a:pt x="5836720" y="6279216"/>
                </a:cubicBezTo>
                <a:cubicBezTo>
                  <a:pt x="5842686" y="6384211"/>
                  <a:pt x="5845802" y="6526851"/>
                  <a:pt x="5846540" y="6699667"/>
                </a:cubicBezTo>
                <a:lnTo>
                  <a:pt x="5846508" y="6858000"/>
                </a:lnTo>
                <a:lnTo>
                  <a:pt x="0" y="6858000"/>
                </a:lnTo>
                <a:close/>
              </a:path>
            </a:pathLst>
          </a:custGeom>
        </p:spPr>
      </p:pic>
      <p:sp>
        <p:nvSpPr>
          <p:cNvPr id="3" name="Content Placeholder 2">
            <a:extLst>
              <a:ext uri="{FF2B5EF4-FFF2-40B4-BE49-F238E27FC236}">
                <a16:creationId xmlns:a16="http://schemas.microsoft.com/office/drawing/2014/main" id="{0DC0A13C-908F-4259-9E6E-AFB360928BFE}"/>
              </a:ext>
            </a:extLst>
          </p:cNvPr>
          <p:cNvSpPr>
            <a:spLocks noGrp="1"/>
          </p:cNvSpPr>
          <p:nvPr>
            <p:ph idx="1"/>
          </p:nvPr>
        </p:nvSpPr>
        <p:spPr>
          <a:xfrm>
            <a:off x="6420794" y="1673250"/>
            <a:ext cx="4991962" cy="5030158"/>
          </a:xfrm>
        </p:spPr>
        <p:txBody>
          <a:bodyPr>
            <a:normAutofit/>
          </a:bodyPr>
          <a:lstStyle/>
          <a:p>
            <a:pPr>
              <a:lnSpc>
                <a:spcPct val="110000"/>
              </a:lnSpc>
            </a:pPr>
            <a:r>
              <a:rPr lang="en-US" sz="2400"/>
              <a:t>Perhaps, other Sun angles than conjunctions will also see an increase in news articles or some other pattern that is meaningful to the astrologer.</a:t>
            </a:r>
          </a:p>
          <a:p>
            <a:pPr>
              <a:lnSpc>
                <a:spcPct val="110000"/>
              </a:lnSpc>
            </a:pPr>
            <a:r>
              <a:rPr lang="en-US" sz="2400"/>
              <a:t>Peripherally, we are also interested in data that may support </a:t>
            </a:r>
            <a:r>
              <a:rPr lang="en-US" sz="2400" b="1"/>
              <a:t>empirical</a:t>
            </a:r>
            <a:r>
              <a:rPr lang="en-US" sz="2400"/>
              <a:t> derivation of </a:t>
            </a:r>
            <a:r>
              <a:rPr lang="en-US" sz="2400" b="1"/>
              <a:t>houses</a:t>
            </a:r>
            <a:r>
              <a:rPr lang="en-US" sz="2400"/>
              <a:t>, </a:t>
            </a:r>
            <a:r>
              <a:rPr lang="en-US" sz="2400" b="1"/>
              <a:t>orbs</a:t>
            </a:r>
            <a:r>
              <a:rPr lang="en-US" sz="2400"/>
              <a:t>, </a:t>
            </a:r>
            <a:r>
              <a:rPr lang="en-US" sz="2400" b="1"/>
              <a:t>harmonics</a:t>
            </a:r>
            <a:r>
              <a:rPr lang="en-US" sz="2400"/>
              <a:t>, etc., along the way. </a:t>
            </a:r>
          </a:p>
          <a:p>
            <a:pPr>
              <a:lnSpc>
                <a:spcPct val="110000"/>
              </a:lnSpc>
            </a:pPr>
            <a:r>
              <a:rPr lang="en-US" sz="2400"/>
              <a:t>Here is our story.</a:t>
            </a:r>
          </a:p>
        </p:txBody>
      </p:sp>
    </p:spTree>
    <p:extLst>
      <p:ext uri="{BB962C8B-B14F-4D97-AF65-F5344CB8AC3E}">
        <p14:creationId xmlns:p14="http://schemas.microsoft.com/office/powerpoint/2010/main" val="2298943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FAE2A12-140C-4527-B721-72C1DD3F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agona Book"/>
              <a:ea typeface="+mn-ea"/>
              <a:cs typeface="+mn-cs"/>
            </a:endParaRPr>
          </a:p>
        </p:txBody>
      </p:sp>
      <p:sp>
        <p:nvSpPr>
          <p:cNvPr id="10" name="Rectangle 9">
            <a:extLst>
              <a:ext uri="{FF2B5EF4-FFF2-40B4-BE49-F238E27FC236}">
                <a16:creationId xmlns:a16="http://schemas.microsoft.com/office/drawing/2014/main" id="{A5B43FC7-6A19-4DF3-8506-485B55500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agona Book"/>
              <a:ea typeface="+mn-ea"/>
              <a:cs typeface="+mn-cs"/>
            </a:endParaRPr>
          </a:p>
        </p:txBody>
      </p:sp>
      <p:sp>
        <p:nvSpPr>
          <p:cNvPr id="15" name="Freeform: Shape 11">
            <a:extLst>
              <a:ext uri="{FF2B5EF4-FFF2-40B4-BE49-F238E27FC236}">
                <a16:creationId xmlns:a16="http://schemas.microsoft.com/office/drawing/2014/main" id="{7E689040-6301-4CD3-A20F-EA809EAD5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0 w 12192000"/>
              <a:gd name="connsiteY0" fmla="*/ 0 h 6858000"/>
              <a:gd name="connsiteX1" fmla="*/ 10344100 w 12192000"/>
              <a:gd name="connsiteY1" fmla="*/ 0 h 6858000"/>
              <a:gd name="connsiteX2" fmla="*/ 10628041 w 12192000"/>
              <a:gd name="connsiteY2" fmla="*/ 181981 h 6858000"/>
              <a:gd name="connsiteX3" fmla="*/ 10890786 w 12192000"/>
              <a:gd name="connsiteY3" fmla="*/ 404196 h 6858000"/>
              <a:gd name="connsiteX4" fmla="*/ 12140703 w 12192000"/>
              <a:gd name="connsiteY4" fmla="*/ 2501275 h 6858000"/>
              <a:gd name="connsiteX5" fmla="*/ 12192000 w 12192000"/>
              <a:gd name="connsiteY5" fmla="*/ 2695497 h 6858000"/>
              <a:gd name="connsiteX6" fmla="*/ 12192000 w 12192000"/>
              <a:gd name="connsiteY6" fmla="*/ 5699618 h 6858000"/>
              <a:gd name="connsiteX7" fmla="*/ 12152883 w 12192000"/>
              <a:gd name="connsiteY7" fmla="*/ 5839731 h 6858000"/>
              <a:gd name="connsiteX8" fmla="*/ 11693517 w 12192000"/>
              <a:gd name="connsiteY8" fmla="*/ 6719283 h 6858000"/>
              <a:gd name="connsiteX9" fmla="*/ 11571478 w 12192000"/>
              <a:gd name="connsiteY9" fmla="*/ 6858000 h 6858000"/>
              <a:gd name="connsiteX10" fmla="*/ 0 w 12192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0" y="0"/>
                </a:moveTo>
                <a:lnTo>
                  <a:pt x="10344100" y="0"/>
                </a:lnTo>
                <a:lnTo>
                  <a:pt x="10628041" y="181981"/>
                </a:lnTo>
                <a:cubicBezTo>
                  <a:pt x="10728383" y="255277"/>
                  <a:pt x="10816544" y="329736"/>
                  <a:pt x="10890786" y="404196"/>
                </a:cubicBezTo>
                <a:cubicBezTo>
                  <a:pt x="11447593" y="962641"/>
                  <a:pt x="11888399" y="1637430"/>
                  <a:pt x="12140703" y="2501275"/>
                </a:cubicBezTo>
                <a:lnTo>
                  <a:pt x="12192000" y="2695497"/>
                </a:lnTo>
                <a:lnTo>
                  <a:pt x="12192000" y="5699618"/>
                </a:lnTo>
                <a:lnTo>
                  <a:pt x="12152883" y="5839731"/>
                </a:lnTo>
                <a:cubicBezTo>
                  <a:pt x="12041522" y="6174798"/>
                  <a:pt x="11888399" y="6467982"/>
                  <a:pt x="11693517" y="6719283"/>
                </a:cubicBezTo>
                <a:lnTo>
                  <a:pt x="11571478" y="6858000"/>
                </a:lnTo>
                <a:lnTo>
                  <a:pt x="0" y="685800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agona Book"/>
              <a:ea typeface="+mn-ea"/>
              <a:cs typeface="+mn-cs"/>
            </a:endParaRPr>
          </a:p>
        </p:txBody>
      </p:sp>
      <p:pic>
        <p:nvPicPr>
          <p:cNvPr id="2" name="Ayurastro">
            <a:hlinkClick r:id="" action="ppaction://media"/>
            <a:extLst>
              <a:ext uri="{FF2B5EF4-FFF2-40B4-BE49-F238E27FC236}">
                <a16:creationId xmlns:a16="http://schemas.microsoft.com/office/drawing/2014/main" id="{555F6A08-882B-4F68-86A7-A8FB410F2E8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3325" y="0"/>
            <a:ext cx="12315325" cy="6927578"/>
          </a:xfrm>
        </p:spPr>
      </p:pic>
    </p:spTree>
    <p:extLst>
      <p:ext uri="{BB962C8B-B14F-4D97-AF65-F5344CB8AC3E}">
        <p14:creationId xmlns:p14="http://schemas.microsoft.com/office/powerpoint/2010/main" val="280703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0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173AA7E-FB13-4C7C-BE86-ECAD9E590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6EC153-DED3-475F-9AE0-D69887DFC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8756A1B-6950-48DF-9439-2314515C37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0"/>
            <a:ext cx="4789061" cy="6858000"/>
          </a:xfrm>
          <a:custGeom>
            <a:avLst/>
            <a:gdLst>
              <a:gd name="connsiteX0" fmla="*/ 0 w 4789061"/>
              <a:gd name="connsiteY0" fmla="*/ 0 h 6858000"/>
              <a:gd name="connsiteX1" fmla="*/ 4248416 w 4789061"/>
              <a:gd name="connsiteY1" fmla="*/ 0 h 6858000"/>
              <a:gd name="connsiteX2" fmla="*/ 4442571 w 4789061"/>
              <a:gd name="connsiteY2" fmla="*/ 413260 h 6858000"/>
              <a:gd name="connsiteX3" fmla="*/ 4652176 w 4789061"/>
              <a:gd name="connsiteY3" fmla="*/ 4153439 h 6858000"/>
              <a:gd name="connsiteX4" fmla="*/ 3478386 w 4789061"/>
              <a:gd name="connsiteY4" fmla="*/ 6758958 h 6858000"/>
              <a:gd name="connsiteX5" fmla="*/ 3423920 w 4789061"/>
              <a:gd name="connsiteY5" fmla="*/ 6858000 h 6858000"/>
              <a:gd name="connsiteX6" fmla="*/ 0 w 478906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9061" h="6858000">
                <a:moveTo>
                  <a:pt x="0" y="0"/>
                </a:moveTo>
                <a:lnTo>
                  <a:pt x="4248416" y="0"/>
                </a:lnTo>
                <a:lnTo>
                  <a:pt x="4442571" y="413260"/>
                </a:lnTo>
                <a:cubicBezTo>
                  <a:pt x="5071387" y="1505896"/>
                  <a:pt x="4652176" y="3775219"/>
                  <a:pt x="4652176" y="4153439"/>
                </a:cubicBezTo>
                <a:cubicBezTo>
                  <a:pt x="4652176" y="5624297"/>
                  <a:pt x="3855675" y="6170615"/>
                  <a:pt x="3478386" y="6758958"/>
                </a:cubicBezTo>
                <a:lnTo>
                  <a:pt x="3423920" y="6858000"/>
                </a:lnTo>
                <a:lnTo>
                  <a:pt x="0" y="6858000"/>
                </a:ln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a:extLst>
              <a:ext uri="{FF2B5EF4-FFF2-40B4-BE49-F238E27FC236}">
                <a16:creationId xmlns:a16="http://schemas.microsoft.com/office/drawing/2014/main" id="{E254B9DE-A6D6-D841-A1A5-A107D5402BD9}"/>
              </a:ext>
            </a:extLst>
          </p:cNvPr>
          <p:cNvSpPr>
            <a:spLocks noGrp="1"/>
          </p:cNvSpPr>
          <p:nvPr>
            <p:ph type="title"/>
          </p:nvPr>
        </p:nvSpPr>
        <p:spPr>
          <a:xfrm>
            <a:off x="720000" y="619200"/>
            <a:ext cx="3095626" cy="3241599"/>
          </a:xfrm>
        </p:spPr>
        <p:txBody>
          <a:bodyPr>
            <a:normAutofit/>
          </a:bodyPr>
          <a:lstStyle/>
          <a:p>
            <a:r>
              <a:rPr lang="en-US" sz="3200"/>
              <a:t>Personal background and notes on my practice:</a:t>
            </a:r>
            <a:br>
              <a:rPr lang="en-US" sz="3200"/>
            </a:br>
            <a:br>
              <a:rPr lang="en-US" sz="3200"/>
            </a:br>
            <a:br>
              <a:rPr lang="en-US" sz="3200"/>
            </a:br>
            <a:endParaRPr lang="en-US" sz="3200"/>
          </a:p>
        </p:txBody>
      </p:sp>
      <p:sp>
        <p:nvSpPr>
          <p:cNvPr id="14" name="Freeform 10">
            <a:extLst>
              <a:ext uri="{FF2B5EF4-FFF2-40B4-BE49-F238E27FC236}">
                <a16:creationId xmlns:a16="http://schemas.microsoft.com/office/drawing/2014/main" id="{F85A6BBD-7399-450C-8FA5-F8AE24156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4394617">
            <a:off x="2970833" y="4308884"/>
            <a:ext cx="2069886" cy="1937439"/>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146C0F10-D9B0-9740-BAEB-EA7A397E4927}"/>
              </a:ext>
            </a:extLst>
          </p:cNvPr>
          <p:cNvSpPr>
            <a:spLocks noGrp="1"/>
          </p:cNvSpPr>
          <p:nvPr>
            <p:ph idx="1"/>
          </p:nvPr>
        </p:nvSpPr>
        <p:spPr>
          <a:xfrm>
            <a:off x="6444000" y="633600"/>
            <a:ext cx="4991962" cy="5767200"/>
          </a:xfrm>
        </p:spPr>
        <p:txBody>
          <a:bodyPr>
            <a:normAutofit fontScale="92500" lnSpcReduction="10000"/>
          </a:bodyPr>
          <a:lstStyle/>
          <a:p>
            <a:pPr marL="0" indent="0">
              <a:lnSpc>
                <a:spcPct val="110000"/>
              </a:lnSpc>
              <a:buNone/>
            </a:pPr>
            <a:r>
              <a:rPr lang="en-US"/>
              <a:t>I was a computational biologist for five years early in my career. I subsequently attended Vasant Lad's Ayurvedic Institute, a kind of </a:t>
            </a:r>
            <a:r>
              <a:rPr lang="en-US" err="1"/>
              <a:t>Hogwart's</a:t>
            </a:r>
            <a:r>
              <a:rPr lang="en-US"/>
              <a:t>, which also included 6 months of training in India, and embarked on an international 24-years-and-counting journey to study </a:t>
            </a:r>
            <a:r>
              <a:rPr lang="en-US" err="1"/>
              <a:t>Jyotisha</a:t>
            </a:r>
            <a:r>
              <a:rPr lang="en-US"/>
              <a:t> (Vedic astrology), following both parents by becoming a professional astrologer. I was also lucky enough to take all of Hart de </a:t>
            </a:r>
            <a:r>
              <a:rPr lang="en-US" err="1"/>
              <a:t>Fouw's</a:t>
            </a:r>
            <a:r>
              <a:rPr lang="en-US"/>
              <a:t> American astrology and palmistry courses. As an astrologer, I still feel like a computational biologist.</a:t>
            </a:r>
          </a:p>
          <a:p>
            <a:pPr marL="0" indent="0">
              <a:lnSpc>
                <a:spcPct val="110000"/>
              </a:lnSpc>
              <a:buNone/>
            </a:pPr>
            <a:endParaRPr lang="en-US"/>
          </a:p>
          <a:p>
            <a:pPr marL="0" indent="0">
              <a:lnSpc>
                <a:spcPct val="110000"/>
              </a:lnSpc>
              <a:buNone/>
            </a:pPr>
            <a:r>
              <a:rPr lang="en-US"/>
              <a:t>Now, I find myself quite busy with private readings, teaching Sanskrit, and focusing on advanced studies and scientific research of </a:t>
            </a:r>
            <a:r>
              <a:rPr lang="en-US" err="1"/>
              <a:t>Jyotisha</a:t>
            </a:r>
            <a:r>
              <a:rPr lang="en-US"/>
              <a:t>. I also love making astrologically inspired jewelry.</a:t>
            </a:r>
          </a:p>
          <a:p>
            <a:pPr marL="0" indent="0">
              <a:lnSpc>
                <a:spcPct val="110000"/>
              </a:lnSpc>
              <a:buNone/>
            </a:pPr>
            <a:endParaRPr lang="en-US" sz="1600"/>
          </a:p>
          <a:p>
            <a:pPr>
              <a:lnSpc>
                <a:spcPct val="110000"/>
              </a:lnSpc>
            </a:pPr>
            <a:endParaRPr lang="en-US" sz="1600"/>
          </a:p>
          <a:p>
            <a:pPr>
              <a:lnSpc>
                <a:spcPct val="110000"/>
              </a:lnSpc>
            </a:pPr>
            <a:endParaRPr lang="en-US" sz="1600"/>
          </a:p>
        </p:txBody>
      </p:sp>
    </p:spTree>
    <p:extLst>
      <p:ext uri="{BB962C8B-B14F-4D97-AF65-F5344CB8AC3E}">
        <p14:creationId xmlns:p14="http://schemas.microsoft.com/office/powerpoint/2010/main" val="193820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532A73-CC48-4B70-913D-D8D4400F8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E2279D-BE7A-8F45-BE3F-2AC0C79C3173}"/>
              </a:ext>
            </a:extLst>
          </p:cNvPr>
          <p:cNvSpPr>
            <a:spLocks noGrp="1"/>
          </p:cNvSpPr>
          <p:nvPr>
            <p:ph type="title"/>
          </p:nvPr>
        </p:nvSpPr>
        <p:spPr>
          <a:xfrm>
            <a:off x="720000" y="619200"/>
            <a:ext cx="3107463" cy="5510138"/>
          </a:xfrm>
        </p:spPr>
        <p:txBody>
          <a:bodyPr>
            <a:normAutofit/>
          </a:bodyPr>
          <a:lstStyle/>
          <a:p>
            <a:r>
              <a:rPr lang="en-US"/>
              <a:t>Doing science is, like any cultural act, a matter of telling stories. There tend to be at least three of them within any project.</a:t>
            </a:r>
          </a:p>
        </p:txBody>
      </p:sp>
      <p:graphicFrame>
        <p:nvGraphicFramePr>
          <p:cNvPr id="5" name="Content Placeholder 2">
            <a:extLst>
              <a:ext uri="{FF2B5EF4-FFF2-40B4-BE49-F238E27FC236}">
                <a16:creationId xmlns:a16="http://schemas.microsoft.com/office/drawing/2014/main" id="{667BEFF2-6F27-440F-801C-D1345DF91136}"/>
              </a:ext>
            </a:extLst>
          </p:cNvPr>
          <p:cNvGraphicFramePr>
            <a:graphicFrameLocks noGrp="1"/>
          </p:cNvGraphicFramePr>
          <p:nvPr>
            <p:ph idx="1"/>
            <p:extLst>
              <p:ext uri="{D42A27DB-BD31-4B8C-83A1-F6EECF244321}">
                <p14:modId xmlns:p14="http://schemas.microsoft.com/office/powerpoint/2010/main" val="671553305"/>
              </p:ext>
            </p:extLst>
          </p:nvPr>
        </p:nvGraphicFramePr>
        <p:xfrm>
          <a:off x="4548189" y="728664"/>
          <a:ext cx="6900862" cy="54006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9681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ED9E2D9-EE69-4775-8CE5-9EAC35AD2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D75B673-1FA7-415E-8B2E-7A0550C8B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5C0A33-33F9-B44D-B8F3-71D71A4BC964}"/>
              </a:ext>
            </a:extLst>
          </p:cNvPr>
          <p:cNvSpPr>
            <a:spLocks noGrp="1"/>
          </p:cNvSpPr>
          <p:nvPr>
            <p:ph type="title"/>
          </p:nvPr>
        </p:nvSpPr>
        <p:spPr>
          <a:xfrm>
            <a:off x="6480000" y="619200"/>
            <a:ext cx="4991961" cy="1477328"/>
          </a:xfrm>
        </p:spPr>
        <p:txBody>
          <a:bodyPr wrap="square" anchor="ctr">
            <a:normAutofit/>
          </a:bodyPr>
          <a:lstStyle/>
          <a:p>
            <a:r>
              <a:rPr lang="en-US" sz="7200"/>
              <a:t>1. Data Analysis</a:t>
            </a:r>
          </a:p>
        </p:txBody>
      </p:sp>
      <p:pic>
        <p:nvPicPr>
          <p:cNvPr id="5" name="Picture 4" descr="Computer script on a screen">
            <a:extLst>
              <a:ext uri="{FF2B5EF4-FFF2-40B4-BE49-F238E27FC236}">
                <a16:creationId xmlns:a16="http://schemas.microsoft.com/office/drawing/2014/main" id="{5956308C-8F22-48F8-AC6B-58E3D93CE0FE}"/>
              </a:ext>
            </a:extLst>
          </p:cNvPr>
          <p:cNvPicPr>
            <a:picLocks noChangeAspect="1"/>
          </p:cNvPicPr>
          <p:nvPr/>
        </p:nvPicPr>
        <p:blipFill rotWithShape="1">
          <a:blip r:embed="rId3"/>
          <a:srcRect l="1383" r="41155" b="-1"/>
          <a:stretch/>
        </p:blipFill>
        <p:spPr>
          <a:xfrm>
            <a:off x="20" y="10"/>
            <a:ext cx="5903704" cy="6857990"/>
          </a:xfrm>
          <a:custGeom>
            <a:avLst/>
            <a:gdLst/>
            <a:ahLst/>
            <a:cxnLst/>
            <a:rect l="l" t="t" r="r" b="b"/>
            <a:pathLst>
              <a:path w="5903724" h="6858000">
                <a:moveTo>
                  <a:pt x="0" y="0"/>
                </a:moveTo>
                <a:lnTo>
                  <a:pt x="5886178" y="0"/>
                </a:lnTo>
                <a:lnTo>
                  <a:pt x="5890522" y="42009"/>
                </a:lnTo>
                <a:cubicBezTo>
                  <a:pt x="5948302" y="788432"/>
                  <a:pt x="5795211" y="5194623"/>
                  <a:pt x="5836720" y="6279216"/>
                </a:cubicBezTo>
                <a:cubicBezTo>
                  <a:pt x="5842686" y="6384211"/>
                  <a:pt x="5845802" y="6526851"/>
                  <a:pt x="5846540" y="6699667"/>
                </a:cubicBezTo>
                <a:lnTo>
                  <a:pt x="5846508" y="6858000"/>
                </a:lnTo>
                <a:lnTo>
                  <a:pt x="0" y="6858000"/>
                </a:lnTo>
                <a:close/>
              </a:path>
            </a:pathLst>
          </a:custGeom>
        </p:spPr>
      </p:pic>
      <p:sp>
        <p:nvSpPr>
          <p:cNvPr id="3" name="Content Placeholder 2">
            <a:extLst>
              <a:ext uri="{FF2B5EF4-FFF2-40B4-BE49-F238E27FC236}">
                <a16:creationId xmlns:a16="http://schemas.microsoft.com/office/drawing/2014/main" id="{5056BF22-4BA9-4C43-9B6F-957E55753B6F}"/>
              </a:ext>
            </a:extLst>
          </p:cNvPr>
          <p:cNvSpPr>
            <a:spLocks noGrp="1"/>
          </p:cNvSpPr>
          <p:nvPr>
            <p:ph idx="1"/>
          </p:nvPr>
        </p:nvSpPr>
        <p:spPr>
          <a:xfrm>
            <a:off x="6480000" y="2541600"/>
            <a:ext cx="4991962" cy="3216273"/>
          </a:xfrm>
        </p:spPr>
        <p:txBody>
          <a:bodyPr>
            <a:normAutofit/>
          </a:bodyPr>
          <a:lstStyle/>
          <a:p>
            <a:r>
              <a:rPr lang="en-US" sz="2800"/>
              <a:t>Study benefitted by conceiving and coding this part  first * [* denotes a key point in this presentation].</a:t>
            </a:r>
          </a:p>
          <a:p>
            <a:r>
              <a:rPr lang="en-US" sz="2800"/>
              <a:t>That way, from the start I knew what data I need.</a:t>
            </a:r>
          </a:p>
          <a:p>
            <a:endParaRPr lang="en-US"/>
          </a:p>
          <a:p>
            <a:endParaRPr lang="en-US"/>
          </a:p>
        </p:txBody>
      </p:sp>
    </p:spTree>
    <p:extLst>
      <p:ext uri="{BB962C8B-B14F-4D97-AF65-F5344CB8AC3E}">
        <p14:creationId xmlns:p14="http://schemas.microsoft.com/office/powerpoint/2010/main" val="3803071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A10F56-4600-4E72-882F-DF9A3D7054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7C649-57E0-4A93-B134-67101C072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A35AF4F-B82E-435B-8949-29173A055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5412222" cy="3734405"/>
          </a:xfrm>
          <a:custGeom>
            <a:avLst/>
            <a:gdLst>
              <a:gd name="connsiteX0" fmla="*/ 1441992 w 5412222"/>
              <a:gd name="connsiteY0" fmla="*/ 2504513 h 3734405"/>
              <a:gd name="connsiteX1" fmla="*/ 1566499 w 5412222"/>
              <a:gd name="connsiteY1" fmla="*/ 2518404 h 3734405"/>
              <a:gd name="connsiteX2" fmla="*/ 1750954 w 5412222"/>
              <a:gd name="connsiteY2" fmla="*/ 2629527 h 3734405"/>
              <a:gd name="connsiteX3" fmla="*/ 1714063 w 5412222"/>
              <a:gd name="connsiteY3" fmla="*/ 3370350 h 3734405"/>
              <a:gd name="connsiteX4" fmla="*/ 1548053 w 5412222"/>
              <a:gd name="connsiteY4" fmla="*/ 3703720 h 3734405"/>
              <a:gd name="connsiteX5" fmla="*/ 1345153 w 5412222"/>
              <a:gd name="connsiteY5" fmla="*/ 3722241 h 3734405"/>
              <a:gd name="connsiteX6" fmla="*/ 1142252 w 5412222"/>
              <a:gd name="connsiteY6" fmla="*/ 3611117 h 3734405"/>
              <a:gd name="connsiteX7" fmla="*/ 1123807 w 5412222"/>
              <a:gd name="connsiteY7" fmla="*/ 3388870 h 3734405"/>
              <a:gd name="connsiteX8" fmla="*/ 1160697 w 5412222"/>
              <a:gd name="connsiteY8" fmla="*/ 3018459 h 3734405"/>
              <a:gd name="connsiteX9" fmla="*/ 1179143 w 5412222"/>
              <a:gd name="connsiteY9" fmla="*/ 2851774 h 3734405"/>
              <a:gd name="connsiteX10" fmla="*/ 1197589 w 5412222"/>
              <a:gd name="connsiteY10" fmla="*/ 2722130 h 3734405"/>
              <a:gd name="connsiteX11" fmla="*/ 1345153 w 5412222"/>
              <a:gd name="connsiteY11" fmla="*/ 2518404 h 3734405"/>
              <a:gd name="connsiteX12" fmla="*/ 1441992 w 5412222"/>
              <a:gd name="connsiteY12" fmla="*/ 2504513 h 3734405"/>
              <a:gd name="connsiteX13" fmla="*/ 2975080 w 5412222"/>
              <a:gd name="connsiteY13" fmla="*/ 2484443 h 3734405"/>
              <a:gd name="connsiteX14" fmla="*/ 3097382 w 5412222"/>
              <a:gd name="connsiteY14" fmla="*/ 2507883 h 3734405"/>
              <a:gd name="connsiteX15" fmla="*/ 3189904 w 5412222"/>
              <a:gd name="connsiteY15" fmla="*/ 2581966 h 3734405"/>
              <a:gd name="connsiteX16" fmla="*/ 3263922 w 5412222"/>
              <a:gd name="connsiteY16" fmla="*/ 2730130 h 3734405"/>
              <a:gd name="connsiteX17" fmla="*/ 3356443 w 5412222"/>
              <a:gd name="connsiteY17" fmla="*/ 3322788 h 3734405"/>
              <a:gd name="connsiteX18" fmla="*/ 3337939 w 5412222"/>
              <a:gd name="connsiteY18" fmla="*/ 3545035 h 3734405"/>
              <a:gd name="connsiteX19" fmla="*/ 3282426 w 5412222"/>
              <a:gd name="connsiteY19" fmla="*/ 3637638 h 3734405"/>
              <a:gd name="connsiteX20" fmla="*/ 3171400 w 5412222"/>
              <a:gd name="connsiteY20" fmla="*/ 3674679 h 3734405"/>
              <a:gd name="connsiteX21" fmla="*/ 3115887 w 5412222"/>
              <a:gd name="connsiteY21" fmla="*/ 3693200 h 3734405"/>
              <a:gd name="connsiteX22" fmla="*/ 2967852 w 5412222"/>
              <a:gd name="connsiteY22" fmla="*/ 3674679 h 3734405"/>
              <a:gd name="connsiteX23" fmla="*/ 2838321 w 5412222"/>
              <a:gd name="connsiteY23" fmla="*/ 3563556 h 3734405"/>
              <a:gd name="connsiteX24" fmla="*/ 2782808 w 5412222"/>
              <a:gd name="connsiteY24" fmla="*/ 3359829 h 3734405"/>
              <a:gd name="connsiteX25" fmla="*/ 2764304 w 5412222"/>
              <a:gd name="connsiteY25" fmla="*/ 3156103 h 3734405"/>
              <a:gd name="connsiteX26" fmla="*/ 2708791 w 5412222"/>
              <a:gd name="connsiteY26" fmla="*/ 2878295 h 3734405"/>
              <a:gd name="connsiteX27" fmla="*/ 2690286 w 5412222"/>
              <a:gd name="connsiteY27" fmla="*/ 2637527 h 3734405"/>
              <a:gd name="connsiteX28" fmla="*/ 2912339 w 5412222"/>
              <a:gd name="connsiteY28" fmla="*/ 2489363 h 3734405"/>
              <a:gd name="connsiteX29" fmla="*/ 2975080 w 5412222"/>
              <a:gd name="connsiteY29" fmla="*/ 2484443 h 3734405"/>
              <a:gd name="connsiteX30" fmla="*/ 4122198 w 5412222"/>
              <a:gd name="connsiteY30" fmla="*/ 1964873 h 3734405"/>
              <a:gd name="connsiteX31" fmla="*/ 4289154 w 5412222"/>
              <a:gd name="connsiteY31" fmla="*/ 2020607 h 3734405"/>
              <a:gd name="connsiteX32" fmla="*/ 4437557 w 5412222"/>
              <a:gd name="connsiteY32" fmla="*/ 2169233 h 3734405"/>
              <a:gd name="connsiteX33" fmla="*/ 4567411 w 5412222"/>
              <a:gd name="connsiteY33" fmla="*/ 2336436 h 3734405"/>
              <a:gd name="connsiteX34" fmla="*/ 4752916 w 5412222"/>
              <a:gd name="connsiteY34" fmla="*/ 2540795 h 3734405"/>
              <a:gd name="connsiteX35" fmla="*/ 4882769 w 5412222"/>
              <a:gd name="connsiteY35" fmla="*/ 2763733 h 3734405"/>
              <a:gd name="connsiteX36" fmla="*/ 4771467 w 5412222"/>
              <a:gd name="connsiteY36" fmla="*/ 2986671 h 3734405"/>
              <a:gd name="connsiteX37" fmla="*/ 4567411 w 5412222"/>
              <a:gd name="connsiteY37" fmla="*/ 3060983 h 3734405"/>
              <a:gd name="connsiteX38" fmla="*/ 4474659 w 5412222"/>
              <a:gd name="connsiteY38" fmla="*/ 3042405 h 3734405"/>
              <a:gd name="connsiteX39" fmla="*/ 4344804 w 5412222"/>
              <a:gd name="connsiteY39" fmla="*/ 2949514 h 3734405"/>
              <a:gd name="connsiteX40" fmla="*/ 3955244 w 5412222"/>
              <a:gd name="connsiteY40" fmla="*/ 2466483 h 3734405"/>
              <a:gd name="connsiteX41" fmla="*/ 3862491 w 5412222"/>
              <a:gd name="connsiteY41" fmla="*/ 2280701 h 3734405"/>
              <a:gd name="connsiteX42" fmla="*/ 3881042 w 5412222"/>
              <a:gd name="connsiteY42" fmla="*/ 2169233 h 3734405"/>
              <a:gd name="connsiteX43" fmla="*/ 3936693 w 5412222"/>
              <a:gd name="connsiteY43" fmla="*/ 2076342 h 3734405"/>
              <a:gd name="connsiteX44" fmla="*/ 3992345 w 5412222"/>
              <a:gd name="connsiteY44" fmla="*/ 2039186 h 3734405"/>
              <a:gd name="connsiteX45" fmla="*/ 4122198 w 5412222"/>
              <a:gd name="connsiteY45" fmla="*/ 1964873 h 3734405"/>
              <a:gd name="connsiteX46" fmla="*/ 146310 w 5412222"/>
              <a:gd name="connsiteY46" fmla="*/ 1953889 h 3734405"/>
              <a:gd name="connsiteX47" fmla="*/ 350366 w 5412222"/>
              <a:gd name="connsiteY47" fmla="*/ 2046733 h 3734405"/>
              <a:gd name="connsiteX48" fmla="*/ 443118 w 5412222"/>
              <a:gd name="connsiteY48" fmla="*/ 2232420 h 3734405"/>
              <a:gd name="connsiteX49" fmla="*/ 368916 w 5412222"/>
              <a:gd name="connsiteY49" fmla="*/ 2455245 h 3734405"/>
              <a:gd name="connsiteX50" fmla="*/ 55877 w 5412222"/>
              <a:gd name="connsiteY50" fmla="*/ 2823429 h 3734405"/>
              <a:gd name="connsiteX51" fmla="*/ 0 w 5412222"/>
              <a:gd name="connsiteY51" fmla="*/ 2890207 h 3734405"/>
              <a:gd name="connsiteX52" fmla="*/ 0 w 5412222"/>
              <a:gd name="connsiteY52" fmla="*/ 2010548 h 3734405"/>
              <a:gd name="connsiteX53" fmla="*/ 48920 w 5412222"/>
              <a:gd name="connsiteY53" fmla="*/ 1981743 h 3734405"/>
              <a:gd name="connsiteX54" fmla="*/ 146310 w 5412222"/>
              <a:gd name="connsiteY54" fmla="*/ 1953889 h 3734405"/>
              <a:gd name="connsiteX55" fmla="*/ 4987001 w 5412222"/>
              <a:gd name="connsiteY55" fmla="*/ 730996 h 3734405"/>
              <a:gd name="connsiteX56" fmla="*/ 5079441 w 5412222"/>
              <a:gd name="connsiteY56" fmla="*/ 730996 h 3734405"/>
              <a:gd name="connsiteX57" fmla="*/ 5338271 w 5412222"/>
              <a:gd name="connsiteY57" fmla="*/ 804801 h 3734405"/>
              <a:gd name="connsiteX58" fmla="*/ 5412222 w 5412222"/>
              <a:gd name="connsiteY58" fmla="*/ 970860 h 3734405"/>
              <a:gd name="connsiteX59" fmla="*/ 5412222 w 5412222"/>
              <a:gd name="connsiteY59" fmla="*/ 1100017 h 3734405"/>
              <a:gd name="connsiteX60" fmla="*/ 5338271 w 5412222"/>
              <a:gd name="connsiteY60" fmla="*/ 1266077 h 3734405"/>
              <a:gd name="connsiteX61" fmla="*/ 5171880 w 5412222"/>
              <a:gd name="connsiteY61" fmla="*/ 1339881 h 3734405"/>
              <a:gd name="connsiteX62" fmla="*/ 4913050 w 5412222"/>
              <a:gd name="connsiteY62" fmla="*/ 1339881 h 3734405"/>
              <a:gd name="connsiteX63" fmla="*/ 4580268 w 5412222"/>
              <a:gd name="connsiteY63" fmla="*/ 1339881 h 3734405"/>
              <a:gd name="connsiteX64" fmla="*/ 4413877 w 5412222"/>
              <a:gd name="connsiteY64" fmla="*/ 1321430 h 3734405"/>
              <a:gd name="connsiteX65" fmla="*/ 4247486 w 5412222"/>
              <a:gd name="connsiteY65" fmla="*/ 1247626 h 3734405"/>
              <a:gd name="connsiteX66" fmla="*/ 4192022 w 5412222"/>
              <a:gd name="connsiteY66" fmla="*/ 1118468 h 3734405"/>
              <a:gd name="connsiteX67" fmla="*/ 4192022 w 5412222"/>
              <a:gd name="connsiteY67" fmla="*/ 1026213 h 3734405"/>
              <a:gd name="connsiteX68" fmla="*/ 4247486 w 5412222"/>
              <a:gd name="connsiteY68" fmla="*/ 860154 h 3734405"/>
              <a:gd name="connsiteX69" fmla="*/ 4395389 w 5412222"/>
              <a:gd name="connsiteY69" fmla="*/ 786350 h 3734405"/>
              <a:gd name="connsiteX70" fmla="*/ 4617243 w 5412222"/>
              <a:gd name="connsiteY70" fmla="*/ 767899 h 3734405"/>
              <a:gd name="connsiteX71" fmla="*/ 4987001 w 5412222"/>
              <a:gd name="connsiteY71" fmla="*/ 730996 h 3734405"/>
              <a:gd name="connsiteX72" fmla="*/ 3807960 w 5412222"/>
              <a:gd name="connsiteY72" fmla="*/ 0 h 3734405"/>
              <a:gd name="connsiteX73" fmla="*/ 4404064 w 5412222"/>
              <a:gd name="connsiteY73" fmla="*/ 0 h 3734405"/>
              <a:gd name="connsiteX74" fmla="*/ 4368291 w 5412222"/>
              <a:gd name="connsiteY74" fmla="*/ 41360 h 3734405"/>
              <a:gd name="connsiteX75" fmla="*/ 4329548 w 5412222"/>
              <a:gd name="connsiteY75" fmla="*/ 87787 h 3734405"/>
              <a:gd name="connsiteX76" fmla="*/ 4107495 w 5412222"/>
              <a:gd name="connsiteY76" fmla="*/ 198776 h 3734405"/>
              <a:gd name="connsiteX77" fmla="*/ 3885443 w 5412222"/>
              <a:gd name="connsiteY77" fmla="*/ 106285 h 3734405"/>
              <a:gd name="connsiteX78" fmla="*/ 3818365 w 5412222"/>
              <a:gd name="connsiteY78" fmla="*/ 23043 h 373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412222" h="3734405">
                <a:moveTo>
                  <a:pt x="1441992" y="2504513"/>
                </a:moveTo>
                <a:cubicBezTo>
                  <a:pt x="1478883" y="2504513"/>
                  <a:pt x="1520385" y="2509143"/>
                  <a:pt x="1566499" y="2518404"/>
                </a:cubicBezTo>
                <a:cubicBezTo>
                  <a:pt x="1658726" y="2536924"/>
                  <a:pt x="1732509" y="2573965"/>
                  <a:pt x="1750954" y="2629527"/>
                </a:cubicBezTo>
                <a:cubicBezTo>
                  <a:pt x="1787845" y="2703609"/>
                  <a:pt x="1714063" y="3296268"/>
                  <a:pt x="1714063" y="3370350"/>
                </a:cubicBezTo>
                <a:cubicBezTo>
                  <a:pt x="1695617" y="3555556"/>
                  <a:pt x="1658726" y="3666679"/>
                  <a:pt x="1548053" y="3703720"/>
                </a:cubicBezTo>
                <a:cubicBezTo>
                  <a:pt x="1492717" y="3740761"/>
                  <a:pt x="1418935" y="3740761"/>
                  <a:pt x="1345153" y="3722241"/>
                </a:cubicBezTo>
                <a:cubicBezTo>
                  <a:pt x="1252925" y="3722241"/>
                  <a:pt x="1179143" y="3685199"/>
                  <a:pt x="1142252" y="3611117"/>
                </a:cubicBezTo>
                <a:cubicBezTo>
                  <a:pt x="1123807" y="3555556"/>
                  <a:pt x="1105361" y="3481473"/>
                  <a:pt x="1123807" y="3388870"/>
                </a:cubicBezTo>
                <a:cubicBezTo>
                  <a:pt x="1123807" y="3388870"/>
                  <a:pt x="1160697" y="3055500"/>
                  <a:pt x="1160697" y="3018459"/>
                </a:cubicBezTo>
                <a:cubicBezTo>
                  <a:pt x="1160697" y="2962897"/>
                  <a:pt x="1179143" y="2870294"/>
                  <a:pt x="1179143" y="2851774"/>
                </a:cubicBezTo>
                <a:cubicBezTo>
                  <a:pt x="1197589" y="2722130"/>
                  <a:pt x="1197589" y="2722130"/>
                  <a:pt x="1197589" y="2722130"/>
                </a:cubicBezTo>
                <a:cubicBezTo>
                  <a:pt x="1234480" y="2611007"/>
                  <a:pt x="1289816" y="2555445"/>
                  <a:pt x="1345153" y="2518404"/>
                </a:cubicBezTo>
                <a:cubicBezTo>
                  <a:pt x="1372821" y="2509143"/>
                  <a:pt x="1405101" y="2504513"/>
                  <a:pt x="1441992" y="2504513"/>
                </a:cubicBezTo>
                <a:close/>
                <a:moveTo>
                  <a:pt x="2975080" y="2484443"/>
                </a:moveTo>
                <a:cubicBezTo>
                  <a:pt x="3031460" y="2487048"/>
                  <a:pt x="3069626" y="2507883"/>
                  <a:pt x="3097382" y="2507883"/>
                </a:cubicBezTo>
                <a:cubicBezTo>
                  <a:pt x="3134391" y="2526404"/>
                  <a:pt x="3152895" y="2544924"/>
                  <a:pt x="3189904" y="2581966"/>
                </a:cubicBezTo>
                <a:cubicBezTo>
                  <a:pt x="3208409" y="2619007"/>
                  <a:pt x="3226913" y="2656048"/>
                  <a:pt x="3263922" y="2730130"/>
                </a:cubicBezTo>
                <a:cubicBezTo>
                  <a:pt x="3282426" y="2804212"/>
                  <a:pt x="3356443" y="3322788"/>
                  <a:pt x="3356443" y="3322788"/>
                </a:cubicBezTo>
                <a:cubicBezTo>
                  <a:pt x="3374948" y="3433912"/>
                  <a:pt x="3356443" y="3507994"/>
                  <a:pt x="3337939" y="3545035"/>
                </a:cubicBezTo>
                <a:cubicBezTo>
                  <a:pt x="3319435" y="3582076"/>
                  <a:pt x="3300930" y="3619117"/>
                  <a:pt x="3282426" y="3637638"/>
                </a:cubicBezTo>
                <a:cubicBezTo>
                  <a:pt x="3245417" y="3656158"/>
                  <a:pt x="3208409" y="3656158"/>
                  <a:pt x="3171400" y="3674679"/>
                </a:cubicBezTo>
                <a:cubicBezTo>
                  <a:pt x="3152895" y="3674679"/>
                  <a:pt x="3134391" y="3693200"/>
                  <a:pt x="3115887" y="3693200"/>
                </a:cubicBezTo>
                <a:cubicBezTo>
                  <a:pt x="3060374" y="3711720"/>
                  <a:pt x="3004860" y="3711720"/>
                  <a:pt x="2967852" y="3674679"/>
                </a:cubicBezTo>
                <a:cubicBezTo>
                  <a:pt x="2912339" y="3656158"/>
                  <a:pt x="2875330" y="3619117"/>
                  <a:pt x="2838321" y="3563556"/>
                </a:cubicBezTo>
                <a:cubicBezTo>
                  <a:pt x="2801312" y="3507994"/>
                  <a:pt x="2782808" y="3433912"/>
                  <a:pt x="2782808" y="3359829"/>
                </a:cubicBezTo>
                <a:cubicBezTo>
                  <a:pt x="2764304" y="3156103"/>
                  <a:pt x="2764304" y="3156103"/>
                  <a:pt x="2764304" y="3156103"/>
                </a:cubicBezTo>
                <a:cubicBezTo>
                  <a:pt x="2708791" y="2878295"/>
                  <a:pt x="2708791" y="2878295"/>
                  <a:pt x="2708791" y="2878295"/>
                </a:cubicBezTo>
                <a:cubicBezTo>
                  <a:pt x="2671782" y="2767171"/>
                  <a:pt x="2671782" y="2693089"/>
                  <a:pt x="2690286" y="2637527"/>
                </a:cubicBezTo>
                <a:cubicBezTo>
                  <a:pt x="2727295" y="2563445"/>
                  <a:pt x="2801312" y="2489363"/>
                  <a:pt x="2912339" y="2489363"/>
                </a:cubicBezTo>
                <a:cubicBezTo>
                  <a:pt x="2935469" y="2484733"/>
                  <a:pt x="2956286" y="2483575"/>
                  <a:pt x="2975080" y="2484443"/>
                </a:cubicBezTo>
                <a:close/>
                <a:moveTo>
                  <a:pt x="4122198" y="1964873"/>
                </a:moveTo>
                <a:cubicBezTo>
                  <a:pt x="4177850" y="1964873"/>
                  <a:pt x="4233502" y="1983451"/>
                  <a:pt x="4289154" y="2020607"/>
                </a:cubicBezTo>
                <a:cubicBezTo>
                  <a:pt x="4344804" y="2039186"/>
                  <a:pt x="4400456" y="2094920"/>
                  <a:pt x="4437557" y="2169233"/>
                </a:cubicBezTo>
                <a:cubicBezTo>
                  <a:pt x="4567411" y="2336436"/>
                  <a:pt x="4567411" y="2336436"/>
                  <a:pt x="4567411" y="2336436"/>
                </a:cubicBezTo>
                <a:cubicBezTo>
                  <a:pt x="4752916" y="2540795"/>
                  <a:pt x="4752916" y="2540795"/>
                  <a:pt x="4752916" y="2540795"/>
                </a:cubicBezTo>
                <a:cubicBezTo>
                  <a:pt x="4827118" y="2633686"/>
                  <a:pt x="4864220" y="2707999"/>
                  <a:pt x="4882769" y="2763733"/>
                </a:cubicBezTo>
                <a:cubicBezTo>
                  <a:pt x="4882769" y="2838046"/>
                  <a:pt x="4864220" y="2930936"/>
                  <a:pt x="4771467" y="2986671"/>
                </a:cubicBezTo>
                <a:cubicBezTo>
                  <a:pt x="4697264" y="3042405"/>
                  <a:pt x="4623063" y="3060983"/>
                  <a:pt x="4567411" y="3060983"/>
                </a:cubicBezTo>
                <a:cubicBezTo>
                  <a:pt x="4548860" y="3060983"/>
                  <a:pt x="4511759" y="3060983"/>
                  <a:pt x="4474659" y="3042405"/>
                </a:cubicBezTo>
                <a:cubicBezTo>
                  <a:pt x="4437557" y="3023827"/>
                  <a:pt x="4400456" y="2986671"/>
                  <a:pt x="4344804" y="2949514"/>
                </a:cubicBezTo>
                <a:cubicBezTo>
                  <a:pt x="4289154" y="2893780"/>
                  <a:pt x="3955244" y="2466483"/>
                  <a:pt x="3955244" y="2466483"/>
                </a:cubicBezTo>
                <a:cubicBezTo>
                  <a:pt x="3899592" y="2392170"/>
                  <a:pt x="3862491" y="2317858"/>
                  <a:pt x="3862491" y="2280701"/>
                </a:cubicBezTo>
                <a:cubicBezTo>
                  <a:pt x="3862491" y="2224967"/>
                  <a:pt x="3862491" y="2187811"/>
                  <a:pt x="3881042" y="2169233"/>
                </a:cubicBezTo>
                <a:cubicBezTo>
                  <a:pt x="3899592" y="2132076"/>
                  <a:pt x="3918143" y="2113498"/>
                  <a:pt x="3936693" y="2076342"/>
                </a:cubicBezTo>
                <a:cubicBezTo>
                  <a:pt x="3973794" y="2057764"/>
                  <a:pt x="3992345" y="2039186"/>
                  <a:pt x="3992345" y="2039186"/>
                </a:cubicBezTo>
                <a:cubicBezTo>
                  <a:pt x="4029446" y="2002029"/>
                  <a:pt x="4085097" y="1983451"/>
                  <a:pt x="4122198" y="1964873"/>
                </a:cubicBezTo>
                <a:close/>
                <a:moveTo>
                  <a:pt x="146310" y="1953889"/>
                </a:moveTo>
                <a:cubicBezTo>
                  <a:pt x="201962" y="1953889"/>
                  <a:pt x="276164" y="1991027"/>
                  <a:pt x="350366" y="2046733"/>
                </a:cubicBezTo>
                <a:cubicBezTo>
                  <a:pt x="424568" y="2102439"/>
                  <a:pt x="443118" y="2176714"/>
                  <a:pt x="443118" y="2232420"/>
                </a:cubicBezTo>
                <a:cubicBezTo>
                  <a:pt x="443118" y="2288126"/>
                  <a:pt x="424568" y="2362401"/>
                  <a:pt x="368916" y="2455245"/>
                </a:cubicBezTo>
                <a:cubicBezTo>
                  <a:pt x="368916" y="2455245"/>
                  <a:pt x="181092" y="2674589"/>
                  <a:pt x="55877" y="2823429"/>
                </a:cubicBezTo>
                <a:lnTo>
                  <a:pt x="0" y="2890207"/>
                </a:lnTo>
                <a:lnTo>
                  <a:pt x="0" y="2010548"/>
                </a:lnTo>
                <a:lnTo>
                  <a:pt x="48920" y="1981743"/>
                </a:lnTo>
                <a:cubicBezTo>
                  <a:pt x="86021" y="1963174"/>
                  <a:pt x="118485" y="1953889"/>
                  <a:pt x="146310" y="1953889"/>
                </a:cubicBezTo>
                <a:close/>
                <a:moveTo>
                  <a:pt x="4987001" y="730996"/>
                </a:moveTo>
                <a:cubicBezTo>
                  <a:pt x="5079441" y="730996"/>
                  <a:pt x="5079441" y="730996"/>
                  <a:pt x="5079441" y="730996"/>
                </a:cubicBezTo>
                <a:cubicBezTo>
                  <a:pt x="5190368" y="749448"/>
                  <a:pt x="5282808" y="786350"/>
                  <a:pt x="5338271" y="804801"/>
                </a:cubicBezTo>
                <a:cubicBezTo>
                  <a:pt x="5393734" y="841703"/>
                  <a:pt x="5412222" y="897056"/>
                  <a:pt x="5412222" y="970860"/>
                </a:cubicBezTo>
                <a:cubicBezTo>
                  <a:pt x="5412222" y="1007762"/>
                  <a:pt x="5412222" y="1044664"/>
                  <a:pt x="5412222" y="1100017"/>
                </a:cubicBezTo>
                <a:cubicBezTo>
                  <a:pt x="5393734" y="1155371"/>
                  <a:pt x="5375246" y="1210724"/>
                  <a:pt x="5338271" y="1266077"/>
                </a:cubicBezTo>
                <a:cubicBezTo>
                  <a:pt x="5301295" y="1302979"/>
                  <a:pt x="5245832" y="1321430"/>
                  <a:pt x="5171880" y="1339881"/>
                </a:cubicBezTo>
                <a:cubicBezTo>
                  <a:pt x="5060954" y="1339881"/>
                  <a:pt x="5171880" y="1358332"/>
                  <a:pt x="4913050" y="1339881"/>
                </a:cubicBezTo>
                <a:cubicBezTo>
                  <a:pt x="4635731" y="1339881"/>
                  <a:pt x="4580268" y="1339881"/>
                  <a:pt x="4580268" y="1339881"/>
                </a:cubicBezTo>
                <a:cubicBezTo>
                  <a:pt x="4413877" y="1321430"/>
                  <a:pt x="4413877" y="1321430"/>
                  <a:pt x="4413877" y="1321430"/>
                </a:cubicBezTo>
                <a:cubicBezTo>
                  <a:pt x="4321437" y="1302979"/>
                  <a:pt x="4265974" y="1284528"/>
                  <a:pt x="4247486" y="1247626"/>
                </a:cubicBezTo>
                <a:cubicBezTo>
                  <a:pt x="4210510" y="1210724"/>
                  <a:pt x="4192022" y="1173821"/>
                  <a:pt x="4192022" y="1118468"/>
                </a:cubicBezTo>
                <a:cubicBezTo>
                  <a:pt x="4192022" y="1118468"/>
                  <a:pt x="4192022" y="1081566"/>
                  <a:pt x="4192022" y="1026213"/>
                </a:cubicBezTo>
                <a:cubicBezTo>
                  <a:pt x="4192022" y="970860"/>
                  <a:pt x="4210510" y="915507"/>
                  <a:pt x="4247486" y="860154"/>
                </a:cubicBezTo>
                <a:cubicBezTo>
                  <a:pt x="4265974" y="823252"/>
                  <a:pt x="4321437" y="786350"/>
                  <a:pt x="4395389" y="786350"/>
                </a:cubicBezTo>
                <a:cubicBezTo>
                  <a:pt x="4487828" y="767899"/>
                  <a:pt x="4561780" y="767899"/>
                  <a:pt x="4617243" y="767899"/>
                </a:cubicBezTo>
                <a:cubicBezTo>
                  <a:pt x="4783634" y="749448"/>
                  <a:pt x="4876074" y="730996"/>
                  <a:pt x="4987001" y="730996"/>
                </a:cubicBezTo>
                <a:close/>
                <a:moveTo>
                  <a:pt x="3807960" y="0"/>
                </a:moveTo>
                <a:lnTo>
                  <a:pt x="4404064" y="0"/>
                </a:lnTo>
                <a:lnTo>
                  <a:pt x="4368291" y="41360"/>
                </a:lnTo>
                <a:cubicBezTo>
                  <a:pt x="4352100" y="60329"/>
                  <a:pt x="4338800" y="76226"/>
                  <a:pt x="4329548" y="87787"/>
                </a:cubicBezTo>
                <a:cubicBezTo>
                  <a:pt x="4255530" y="161780"/>
                  <a:pt x="4181513" y="198776"/>
                  <a:pt x="4107495" y="198776"/>
                </a:cubicBezTo>
                <a:cubicBezTo>
                  <a:pt x="4033478" y="217275"/>
                  <a:pt x="3959460" y="180278"/>
                  <a:pt x="3885443" y="106285"/>
                </a:cubicBezTo>
                <a:cubicBezTo>
                  <a:pt x="3857687" y="78538"/>
                  <a:pt x="3834556" y="50790"/>
                  <a:pt x="3818365" y="23043"/>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a:solidFill>
                <a:schemeClr val="accent3"/>
              </a:solidFill>
            </a:endParaRPr>
          </a:p>
        </p:txBody>
      </p:sp>
      <p:sp>
        <p:nvSpPr>
          <p:cNvPr id="2" name="Title 1">
            <a:extLst>
              <a:ext uri="{FF2B5EF4-FFF2-40B4-BE49-F238E27FC236}">
                <a16:creationId xmlns:a16="http://schemas.microsoft.com/office/drawing/2014/main" id="{C493692A-4DA2-7943-8317-9B9AD14BA5CE}"/>
              </a:ext>
            </a:extLst>
          </p:cNvPr>
          <p:cNvSpPr>
            <a:spLocks noGrp="1"/>
          </p:cNvSpPr>
          <p:nvPr>
            <p:ph type="title"/>
          </p:nvPr>
        </p:nvSpPr>
        <p:spPr>
          <a:xfrm>
            <a:off x="720000" y="619201"/>
            <a:ext cx="3095626" cy="1477328"/>
          </a:xfrm>
        </p:spPr>
        <p:txBody>
          <a:bodyPr>
            <a:normAutofit/>
          </a:bodyPr>
          <a:lstStyle/>
          <a:p>
            <a:r>
              <a:rPr lang="en-US" sz="3200"/>
              <a:t>Which also introduces a kind of “pre-registration”</a:t>
            </a:r>
            <a:br>
              <a:rPr lang="en-US" sz="3200"/>
            </a:br>
            <a:endParaRPr lang="en-US" sz="3200"/>
          </a:p>
        </p:txBody>
      </p:sp>
      <p:sp>
        <p:nvSpPr>
          <p:cNvPr id="3" name="Content Placeholder 2">
            <a:extLst>
              <a:ext uri="{FF2B5EF4-FFF2-40B4-BE49-F238E27FC236}">
                <a16:creationId xmlns:a16="http://schemas.microsoft.com/office/drawing/2014/main" id="{D7DA5508-7A50-6445-A63F-B8415C804B05}"/>
              </a:ext>
            </a:extLst>
          </p:cNvPr>
          <p:cNvSpPr>
            <a:spLocks noGrp="1"/>
          </p:cNvSpPr>
          <p:nvPr>
            <p:ph idx="1"/>
          </p:nvPr>
        </p:nvSpPr>
        <p:spPr>
          <a:xfrm>
            <a:off x="6444000" y="633599"/>
            <a:ext cx="4991962" cy="5878411"/>
          </a:xfrm>
        </p:spPr>
        <p:txBody>
          <a:bodyPr>
            <a:normAutofit fontScale="85000" lnSpcReduction="20000"/>
          </a:bodyPr>
          <a:lstStyle/>
          <a:p>
            <a:r>
              <a:rPr lang="en-US" sz="2800"/>
              <a:t>a relatively new fashion in science,</a:t>
            </a:r>
          </a:p>
          <a:p>
            <a:r>
              <a:rPr lang="en-US" sz="2800"/>
              <a:t>involves declaring first on what and how you will do a study, i.e., aiming to win by hitting a pre-drawn bull’s eye vs. drawing the bull’s eye after the fact around the data and then calling it a win.</a:t>
            </a:r>
          </a:p>
          <a:p>
            <a:r>
              <a:rPr lang="en-US" sz="2800"/>
              <a:t>The first is pre-registration and usually recorded in public such as in this presentation now.</a:t>
            </a:r>
          </a:p>
          <a:p>
            <a:r>
              <a:rPr lang="en-US" sz="2800"/>
              <a:t>The second is “p-hacking” and a very bad but still somewhat common practice in science.</a:t>
            </a:r>
          </a:p>
          <a:p>
            <a:endParaRPr lang="en-US"/>
          </a:p>
          <a:p>
            <a:endParaRPr lang="en-US"/>
          </a:p>
        </p:txBody>
      </p:sp>
    </p:spTree>
    <p:extLst>
      <p:ext uri="{BB962C8B-B14F-4D97-AF65-F5344CB8AC3E}">
        <p14:creationId xmlns:p14="http://schemas.microsoft.com/office/powerpoint/2010/main" val="2805216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5ED9E2D9-EE69-4775-8CE5-9EAC35AD2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3D75B673-1FA7-415E-8B2E-7A0550C8B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185AF4-5343-8643-8634-96332E54362F}"/>
              </a:ext>
            </a:extLst>
          </p:cNvPr>
          <p:cNvSpPr>
            <a:spLocks noGrp="1"/>
          </p:cNvSpPr>
          <p:nvPr>
            <p:ph type="title"/>
          </p:nvPr>
        </p:nvSpPr>
        <p:spPr>
          <a:xfrm>
            <a:off x="6480000" y="619200"/>
            <a:ext cx="4991961" cy="1477328"/>
          </a:xfrm>
        </p:spPr>
        <p:txBody>
          <a:bodyPr wrap="square" anchor="ctr">
            <a:normAutofit/>
          </a:bodyPr>
          <a:lstStyle/>
          <a:p>
            <a:r>
              <a:rPr lang="en-US" sz="5400"/>
              <a:t>Questions then become:</a:t>
            </a:r>
          </a:p>
        </p:txBody>
      </p:sp>
      <p:pic>
        <p:nvPicPr>
          <p:cNvPr id="17" name="Picture 4" descr="Magnifying glass and question mark">
            <a:extLst>
              <a:ext uri="{FF2B5EF4-FFF2-40B4-BE49-F238E27FC236}">
                <a16:creationId xmlns:a16="http://schemas.microsoft.com/office/drawing/2014/main" id="{46ADA22C-C899-4E0A-AD01-1F504AF5FAC9}"/>
              </a:ext>
            </a:extLst>
          </p:cNvPr>
          <p:cNvPicPr>
            <a:picLocks noChangeAspect="1"/>
          </p:cNvPicPr>
          <p:nvPr/>
        </p:nvPicPr>
        <p:blipFill rotWithShape="1">
          <a:blip r:embed="rId2"/>
          <a:srcRect l="27613" r="23965"/>
          <a:stretch/>
        </p:blipFill>
        <p:spPr>
          <a:xfrm>
            <a:off x="20" y="10"/>
            <a:ext cx="5903704" cy="6857990"/>
          </a:xfrm>
          <a:custGeom>
            <a:avLst/>
            <a:gdLst/>
            <a:ahLst/>
            <a:cxnLst/>
            <a:rect l="l" t="t" r="r" b="b"/>
            <a:pathLst>
              <a:path w="5903724" h="6858000">
                <a:moveTo>
                  <a:pt x="0" y="0"/>
                </a:moveTo>
                <a:lnTo>
                  <a:pt x="5886178" y="0"/>
                </a:lnTo>
                <a:lnTo>
                  <a:pt x="5890522" y="42009"/>
                </a:lnTo>
                <a:cubicBezTo>
                  <a:pt x="5948302" y="788432"/>
                  <a:pt x="5795211" y="5194623"/>
                  <a:pt x="5836720" y="6279216"/>
                </a:cubicBezTo>
                <a:cubicBezTo>
                  <a:pt x="5842686" y="6384211"/>
                  <a:pt x="5845802" y="6526851"/>
                  <a:pt x="5846540" y="6699667"/>
                </a:cubicBezTo>
                <a:lnTo>
                  <a:pt x="5846508" y="6858000"/>
                </a:lnTo>
                <a:lnTo>
                  <a:pt x="0" y="6858000"/>
                </a:lnTo>
                <a:close/>
              </a:path>
            </a:pathLst>
          </a:custGeom>
        </p:spPr>
      </p:pic>
      <p:sp>
        <p:nvSpPr>
          <p:cNvPr id="18" name="Content Placeholder 2">
            <a:extLst>
              <a:ext uri="{FF2B5EF4-FFF2-40B4-BE49-F238E27FC236}">
                <a16:creationId xmlns:a16="http://schemas.microsoft.com/office/drawing/2014/main" id="{582B2C50-65ED-EB41-97F6-3DECD0A570B2}"/>
              </a:ext>
            </a:extLst>
          </p:cNvPr>
          <p:cNvSpPr>
            <a:spLocks noGrp="1"/>
          </p:cNvSpPr>
          <p:nvPr>
            <p:ph idx="1"/>
          </p:nvPr>
        </p:nvSpPr>
        <p:spPr>
          <a:xfrm>
            <a:off x="6480000" y="2096528"/>
            <a:ext cx="4991962" cy="4142272"/>
          </a:xfrm>
        </p:spPr>
        <p:txBody>
          <a:bodyPr>
            <a:noAutofit/>
          </a:bodyPr>
          <a:lstStyle/>
          <a:p>
            <a:r>
              <a:rPr lang="en-US" sz="4400"/>
              <a:t>What methods are we going to use?</a:t>
            </a:r>
          </a:p>
          <a:p>
            <a:r>
              <a:rPr lang="en-US" sz="4400"/>
              <a:t>What do these methods require?</a:t>
            </a:r>
          </a:p>
        </p:txBody>
      </p:sp>
    </p:spTree>
    <p:extLst>
      <p:ext uri="{BB962C8B-B14F-4D97-AF65-F5344CB8AC3E}">
        <p14:creationId xmlns:p14="http://schemas.microsoft.com/office/powerpoint/2010/main" val="4051016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BFB0E95-9CAE-4968-A118-2B9F7C8BBB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0BBC371-361C-45F7-9235-C3252E336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86789D-D09E-43D7-9BFB-2A6AA94A298A}"/>
              </a:ext>
            </a:extLst>
          </p:cNvPr>
          <p:cNvSpPr>
            <a:spLocks noGrp="1"/>
          </p:cNvSpPr>
          <p:nvPr>
            <p:ph type="title"/>
          </p:nvPr>
        </p:nvSpPr>
        <p:spPr>
          <a:xfrm>
            <a:off x="720000" y="619200"/>
            <a:ext cx="10728322" cy="681586"/>
          </a:xfrm>
        </p:spPr>
        <p:txBody>
          <a:bodyPr wrap="square">
            <a:noAutofit/>
          </a:bodyPr>
          <a:lstStyle/>
          <a:p>
            <a:r>
              <a:rPr lang="en-US" sz="7200"/>
              <a:t>Road map</a:t>
            </a:r>
          </a:p>
        </p:txBody>
      </p:sp>
      <p:sp useBgFill="1">
        <p:nvSpPr>
          <p:cNvPr id="22" name="Freeform: Shape 21">
            <a:extLst>
              <a:ext uri="{FF2B5EF4-FFF2-40B4-BE49-F238E27FC236}">
                <a16:creationId xmlns:a16="http://schemas.microsoft.com/office/drawing/2014/main" id="{4172FA92-6FD3-495F-95A0-4FD85861D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 y="1734458"/>
            <a:ext cx="12191501" cy="5123544"/>
          </a:xfrm>
          <a:custGeom>
            <a:avLst/>
            <a:gdLst>
              <a:gd name="connsiteX0" fmla="*/ 9255953 w 12191501"/>
              <a:gd name="connsiteY0" fmla="*/ 0 h 4430825"/>
              <a:gd name="connsiteX1" fmla="*/ 10762189 w 12191501"/>
              <a:gd name="connsiteY1" fmla="*/ 67992 h 4430825"/>
              <a:gd name="connsiteX2" fmla="*/ 11364025 w 12191501"/>
              <a:gd name="connsiteY2" fmla="*/ 57486 h 4430825"/>
              <a:gd name="connsiteX3" fmla="*/ 12096632 w 12191501"/>
              <a:gd name="connsiteY3" fmla="*/ 44699 h 4430825"/>
              <a:gd name="connsiteX4" fmla="*/ 12191501 w 12191501"/>
              <a:gd name="connsiteY4" fmla="*/ 43042 h 4430825"/>
              <a:gd name="connsiteX5" fmla="*/ 12191501 w 12191501"/>
              <a:gd name="connsiteY5" fmla="*/ 4430825 h 4430825"/>
              <a:gd name="connsiteX6" fmla="*/ 0 w 12191501"/>
              <a:gd name="connsiteY6" fmla="*/ 4430825 h 4430825"/>
              <a:gd name="connsiteX7" fmla="*/ 10182 w 12191501"/>
              <a:gd name="connsiteY7" fmla="*/ 95053 h 4430825"/>
              <a:gd name="connsiteX8" fmla="*/ 70972 w 12191501"/>
              <a:gd name="connsiteY8" fmla="*/ 97164 h 4430825"/>
              <a:gd name="connsiteX9" fmla="*/ 1281624 w 12191501"/>
              <a:gd name="connsiteY9" fmla="*/ 139193 h 4430825"/>
              <a:gd name="connsiteX10" fmla="*/ 2485297 w 12191501"/>
              <a:gd name="connsiteY10" fmla="*/ 118183 h 4430825"/>
              <a:gd name="connsiteX11" fmla="*/ 3237591 w 12191501"/>
              <a:gd name="connsiteY11" fmla="*/ 105051 h 4430825"/>
              <a:gd name="connsiteX12" fmla="*/ 3989887 w 12191501"/>
              <a:gd name="connsiteY12" fmla="*/ 91920 h 4430825"/>
              <a:gd name="connsiteX13" fmla="*/ 9255953 w 12191501"/>
              <a:gd name="connsiteY13" fmla="*/ 0 h 443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1501" h="4430825">
                <a:moveTo>
                  <a:pt x="9255953" y="0"/>
                </a:moveTo>
                <a:cubicBezTo>
                  <a:pt x="10762189" y="67992"/>
                  <a:pt x="10762189" y="67992"/>
                  <a:pt x="10762189" y="67992"/>
                </a:cubicBezTo>
                <a:cubicBezTo>
                  <a:pt x="11364025" y="57486"/>
                  <a:pt x="11364025" y="57486"/>
                  <a:pt x="11364025" y="57486"/>
                </a:cubicBezTo>
                <a:cubicBezTo>
                  <a:pt x="11589714" y="53547"/>
                  <a:pt x="11836561" y="49238"/>
                  <a:pt x="12096632" y="44699"/>
                </a:cubicBezTo>
                <a:lnTo>
                  <a:pt x="12191501" y="43042"/>
                </a:lnTo>
                <a:lnTo>
                  <a:pt x="12191501" y="4430825"/>
                </a:lnTo>
                <a:lnTo>
                  <a:pt x="0" y="4430825"/>
                </a:lnTo>
                <a:lnTo>
                  <a:pt x="10182" y="95053"/>
                </a:lnTo>
                <a:lnTo>
                  <a:pt x="70972" y="97164"/>
                </a:lnTo>
                <a:cubicBezTo>
                  <a:pt x="1281624" y="139193"/>
                  <a:pt x="1281624" y="139193"/>
                  <a:pt x="1281624" y="139193"/>
                </a:cubicBezTo>
                <a:cubicBezTo>
                  <a:pt x="2485297" y="118183"/>
                  <a:pt x="2485297" y="118183"/>
                  <a:pt x="2485297" y="118183"/>
                </a:cubicBezTo>
                <a:cubicBezTo>
                  <a:pt x="2786215" y="112930"/>
                  <a:pt x="2936672" y="110304"/>
                  <a:pt x="3237591" y="105051"/>
                </a:cubicBezTo>
                <a:cubicBezTo>
                  <a:pt x="3538508" y="99800"/>
                  <a:pt x="3839426" y="94546"/>
                  <a:pt x="3989887" y="91920"/>
                </a:cubicBezTo>
                <a:cubicBezTo>
                  <a:pt x="9255953" y="0"/>
                  <a:pt x="9255953" y="0"/>
                  <a:pt x="9255953" y="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graphicFrame>
        <p:nvGraphicFramePr>
          <p:cNvPr id="5" name="Content Placeholder 2">
            <a:extLst>
              <a:ext uri="{FF2B5EF4-FFF2-40B4-BE49-F238E27FC236}">
                <a16:creationId xmlns:a16="http://schemas.microsoft.com/office/drawing/2014/main" id="{1C6D2949-2697-5619-0F96-17548B9F1182}"/>
              </a:ext>
            </a:extLst>
          </p:cNvPr>
          <p:cNvGraphicFramePr>
            <a:graphicFrameLocks noGrp="1"/>
          </p:cNvGraphicFramePr>
          <p:nvPr>
            <p:ph idx="1"/>
            <p:extLst>
              <p:ext uri="{D42A27DB-BD31-4B8C-83A1-F6EECF244321}">
                <p14:modId xmlns:p14="http://schemas.microsoft.com/office/powerpoint/2010/main" val="2225807043"/>
              </p:ext>
            </p:extLst>
          </p:nvPr>
        </p:nvGraphicFramePr>
        <p:xfrm>
          <a:off x="720725" y="2541588"/>
          <a:ext cx="10728325" cy="3587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7918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5D1035C-3BF0-4FE0-B3A3-1062F8600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A66AF5-7905-7C4A-8116-F7CDDDE19273}"/>
              </a:ext>
            </a:extLst>
          </p:cNvPr>
          <p:cNvSpPr>
            <a:spLocks noGrp="1"/>
          </p:cNvSpPr>
          <p:nvPr>
            <p:ph type="title"/>
          </p:nvPr>
        </p:nvSpPr>
        <p:spPr>
          <a:xfrm>
            <a:off x="720000" y="619200"/>
            <a:ext cx="4991961" cy="1477328"/>
          </a:xfrm>
        </p:spPr>
        <p:txBody>
          <a:bodyPr wrap="square" anchor="ctr">
            <a:normAutofit/>
          </a:bodyPr>
          <a:lstStyle/>
          <a:p>
            <a:r>
              <a:rPr lang="en-US" sz="4000"/>
              <a:t>From musical and signal analysis</a:t>
            </a:r>
          </a:p>
        </p:txBody>
      </p:sp>
      <p:sp>
        <p:nvSpPr>
          <p:cNvPr id="3" name="Content Placeholder 2">
            <a:extLst>
              <a:ext uri="{FF2B5EF4-FFF2-40B4-BE49-F238E27FC236}">
                <a16:creationId xmlns:a16="http://schemas.microsoft.com/office/drawing/2014/main" id="{F6E14E0A-1692-5940-82C6-AFE10C436992}"/>
              </a:ext>
            </a:extLst>
          </p:cNvPr>
          <p:cNvSpPr>
            <a:spLocks noGrp="1"/>
          </p:cNvSpPr>
          <p:nvPr>
            <p:ph idx="1"/>
          </p:nvPr>
        </p:nvSpPr>
        <p:spPr>
          <a:xfrm>
            <a:off x="720000" y="2541600"/>
            <a:ext cx="4991962" cy="3216273"/>
          </a:xfrm>
        </p:spPr>
        <p:txBody>
          <a:bodyPr>
            <a:normAutofit fontScale="92500"/>
          </a:bodyPr>
          <a:lstStyle/>
          <a:p>
            <a:pPr>
              <a:lnSpc>
                <a:spcPct val="110000"/>
              </a:lnSpc>
            </a:pPr>
            <a:r>
              <a:rPr lang="en-US"/>
              <a:t>I knew that I wanted a picture* (worth a thousand words) of a  circle that goes from 0 to 360 degrees with 0 representing a conjunction of the minor planet and the Sun, 90 representing a right angle with the minor planet ahead, 180 is an opposition, 270 is a right angle with the Sun ahead of the minor planet, and all degrees in between represented as well.</a:t>
            </a:r>
          </a:p>
          <a:p>
            <a:pPr marL="0" indent="0">
              <a:lnSpc>
                <a:spcPct val="110000"/>
              </a:lnSpc>
              <a:buNone/>
            </a:pPr>
            <a:endParaRPr lang="en-US" sz="1600"/>
          </a:p>
        </p:txBody>
      </p:sp>
      <p:pic>
        <p:nvPicPr>
          <p:cNvPr id="5" name="Picture 4" descr="Sun's corona during an eclipse">
            <a:extLst>
              <a:ext uri="{FF2B5EF4-FFF2-40B4-BE49-F238E27FC236}">
                <a16:creationId xmlns:a16="http://schemas.microsoft.com/office/drawing/2014/main" id="{AEE2AC7C-E164-40BD-9E0D-34DA9DE75FB6}"/>
              </a:ext>
            </a:extLst>
          </p:cNvPr>
          <p:cNvPicPr>
            <a:picLocks noChangeAspect="1"/>
          </p:cNvPicPr>
          <p:nvPr/>
        </p:nvPicPr>
        <p:blipFill rotWithShape="1">
          <a:blip r:embed="rId2"/>
          <a:srcRect l="22626" r="22255" b="-1"/>
          <a:stretch/>
        </p:blipFill>
        <p:spPr>
          <a:xfrm>
            <a:off x="6529065" y="10"/>
            <a:ext cx="5662937" cy="6857990"/>
          </a:xfrm>
          <a:custGeom>
            <a:avLst/>
            <a:gdLst/>
            <a:ahLst/>
            <a:cxnLst/>
            <a:rect l="l" t="t" r="r" b="b"/>
            <a:pathLst>
              <a:path w="5662937" h="6858000">
                <a:moveTo>
                  <a:pt x="598332" y="0"/>
                </a:moveTo>
                <a:lnTo>
                  <a:pt x="5662937" y="0"/>
                </a:lnTo>
                <a:lnTo>
                  <a:pt x="5662937" y="6858000"/>
                </a:lnTo>
                <a:lnTo>
                  <a:pt x="0" y="6858000"/>
                </a:lnTo>
                <a:lnTo>
                  <a:pt x="78957" y="6777438"/>
                </a:lnTo>
                <a:cubicBezTo>
                  <a:pt x="291624" y="6544265"/>
                  <a:pt x="490445" y="6275955"/>
                  <a:pt x="672224" y="5969316"/>
                </a:cubicBezTo>
                <a:cubicBezTo>
                  <a:pt x="914596" y="5515036"/>
                  <a:pt x="1066079" y="5030470"/>
                  <a:pt x="1217562" y="4515619"/>
                </a:cubicBezTo>
                <a:cubicBezTo>
                  <a:pt x="1338748" y="3970483"/>
                  <a:pt x="1399341" y="3516203"/>
                  <a:pt x="1399341" y="3061922"/>
                </a:cubicBezTo>
                <a:cubicBezTo>
                  <a:pt x="1399341" y="1948936"/>
                  <a:pt x="1190579" y="1021447"/>
                  <a:pt x="773055" y="279455"/>
                </a:cubicBezTo>
                <a:close/>
              </a:path>
            </a:pathLst>
          </a:custGeom>
        </p:spPr>
      </p:pic>
    </p:spTree>
    <p:extLst>
      <p:ext uri="{BB962C8B-B14F-4D97-AF65-F5344CB8AC3E}">
        <p14:creationId xmlns:p14="http://schemas.microsoft.com/office/powerpoint/2010/main" val="2476727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9">
            <a:extLst>
              <a:ext uri="{FF2B5EF4-FFF2-40B4-BE49-F238E27FC236}">
                <a16:creationId xmlns:a16="http://schemas.microsoft.com/office/drawing/2014/main" id="{7FEECB93-933C-477B-BC7D-C2F2F6271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ncil drawing a line on a white surface">
            <a:extLst>
              <a:ext uri="{FF2B5EF4-FFF2-40B4-BE49-F238E27FC236}">
                <a16:creationId xmlns:a16="http://schemas.microsoft.com/office/drawing/2014/main" id="{62244A6B-7335-43AF-97C5-BEB6D21D091D}"/>
              </a:ext>
            </a:extLst>
          </p:cNvPr>
          <p:cNvPicPr>
            <a:picLocks noChangeAspect="1"/>
          </p:cNvPicPr>
          <p:nvPr/>
        </p:nvPicPr>
        <p:blipFill rotWithShape="1">
          <a:blip r:embed="rId2"/>
          <a:srcRect b="15730"/>
          <a:stretch/>
        </p:blipFill>
        <p:spPr>
          <a:xfrm>
            <a:off x="20" y="11"/>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32" name="Rectangle 31">
            <a:extLst>
              <a:ext uri="{FF2B5EF4-FFF2-40B4-BE49-F238E27FC236}">
                <a16:creationId xmlns:a16="http://schemas.microsoft.com/office/drawing/2014/main" id="{497BC505-FE0C-4637-A29D-B71DFBBBAA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65602" y="317452"/>
            <a:ext cx="2088038" cy="719230"/>
            <a:chOff x="4532666" y="505937"/>
            <a:chExt cx="2981730" cy="1027064"/>
          </a:xfrm>
        </p:grpSpPr>
        <p:sp>
          <p:nvSpPr>
            <p:cNvPr id="35"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36"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37"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39" name="Group 38">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17356" y="5503147"/>
            <a:ext cx="2117174" cy="588806"/>
            <a:chOff x="4549904" y="5078157"/>
            <a:chExt cx="3023338" cy="840818"/>
          </a:xfrm>
        </p:grpSpPr>
        <p:sp>
          <p:nvSpPr>
            <p:cNvPr id="40"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41"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42"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pic>
        <p:nvPicPr>
          <p:cNvPr id="10" name="Picture 9" descr="Chart, radar chart&#10;&#10;Description automatically generated">
            <a:extLst>
              <a:ext uri="{FF2B5EF4-FFF2-40B4-BE49-F238E27FC236}">
                <a16:creationId xmlns:a16="http://schemas.microsoft.com/office/drawing/2014/main" id="{E2E013C8-47D0-44C9-967E-344AEA1ABD65}"/>
              </a:ext>
            </a:extLst>
          </p:cNvPr>
          <p:cNvPicPr>
            <a:picLocks noChangeAspect="1"/>
          </p:cNvPicPr>
          <p:nvPr/>
        </p:nvPicPr>
        <p:blipFill>
          <a:blip r:embed="rId3"/>
          <a:stretch>
            <a:fillRect/>
          </a:stretch>
        </p:blipFill>
        <p:spPr>
          <a:xfrm>
            <a:off x="1186069" y="1412860"/>
            <a:ext cx="3630064" cy="3736279"/>
          </a:xfrm>
          <a:prstGeom prst="rect">
            <a:avLst/>
          </a:prstGeom>
        </p:spPr>
      </p:pic>
      <p:sp>
        <p:nvSpPr>
          <p:cNvPr id="2" name="TextBox 1">
            <a:extLst>
              <a:ext uri="{FF2B5EF4-FFF2-40B4-BE49-F238E27FC236}">
                <a16:creationId xmlns:a16="http://schemas.microsoft.com/office/drawing/2014/main" id="{683F5827-4E5F-1F27-BEC1-FAC6AEF0BBBD}"/>
              </a:ext>
            </a:extLst>
          </p:cNvPr>
          <p:cNvSpPr txBox="1"/>
          <p:nvPr/>
        </p:nvSpPr>
        <p:spPr>
          <a:xfrm>
            <a:off x="5876260" y="530445"/>
            <a:ext cx="27432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lumMod val="95000"/>
                    <a:lumOff val="5000"/>
                  </a:schemeClr>
                </a:solidFill>
              </a:rPr>
              <a:t>Note that we are following the convention from math, not astrology, in depicting these degrees.</a:t>
            </a:r>
          </a:p>
        </p:txBody>
      </p:sp>
    </p:spTree>
    <p:extLst>
      <p:ext uri="{BB962C8B-B14F-4D97-AF65-F5344CB8AC3E}">
        <p14:creationId xmlns:p14="http://schemas.microsoft.com/office/powerpoint/2010/main" val="33748378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08119F7-B84E-4EBF-919F-A9B0F6D92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AA17479-17CB-402A-8689-750C6F3858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C3457C-1A04-4C4C-A41B-E971530CC18D}"/>
              </a:ext>
            </a:extLst>
          </p:cNvPr>
          <p:cNvSpPr>
            <a:spLocks noGrp="1"/>
          </p:cNvSpPr>
          <p:nvPr>
            <p:ph type="title"/>
          </p:nvPr>
        </p:nvSpPr>
        <p:spPr>
          <a:xfrm>
            <a:off x="720000" y="619200"/>
            <a:ext cx="3107463" cy="5510138"/>
          </a:xfrm>
        </p:spPr>
        <p:txBody>
          <a:bodyPr>
            <a:normAutofit/>
          </a:bodyPr>
          <a:lstStyle/>
          <a:p>
            <a:r>
              <a:rPr lang="en-US"/>
              <a:t>Plotted in the circle will be </a:t>
            </a:r>
          </a:p>
        </p:txBody>
      </p:sp>
      <p:sp useBgFill="1">
        <p:nvSpPr>
          <p:cNvPr id="13" name="Freeform: Shape 12">
            <a:extLst>
              <a:ext uri="{FF2B5EF4-FFF2-40B4-BE49-F238E27FC236}">
                <a16:creationId xmlns:a16="http://schemas.microsoft.com/office/drawing/2014/main" id="{F534AA72-89BF-4BB0-B339-DEB9FC7F1B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2978" y="0"/>
            <a:ext cx="7809022" cy="6858000"/>
          </a:xfrm>
          <a:custGeom>
            <a:avLst/>
            <a:gdLst>
              <a:gd name="connsiteX0" fmla="*/ 27229 w 7809022"/>
              <a:gd name="connsiteY0" fmla="*/ 0 h 6858000"/>
              <a:gd name="connsiteX1" fmla="*/ 7809022 w 7809022"/>
              <a:gd name="connsiteY1" fmla="*/ 0 h 6858000"/>
              <a:gd name="connsiteX2" fmla="*/ 7809022 w 7809022"/>
              <a:gd name="connsiteY2" fmla="*/ 6858000 h 6858000"/>
              <a:gd name="connsiteX3" fmla="*/ 41303 w 7809022"/>
              <a:gd name="connsiteY3" fmla="*/ 6858000 h 6858000"/>
              <a:gd name="connsiteX4" fmla="*/ 41303 w 7809022"/>
              <a:gd name="connsiteY4" fmla="*/ 6822879 h 6858000"/>
              <a:gd name="connsiteX5" fmla="*/ 41303 w 7809022"/>
              <a:gd name="connsiteY5" fmla="*/ 6667752 h 6858000"/>
              <a:gd name="connsiteX6" fmla="*/ 0 w 7809022"/>
              <a:gd name="connsiteY6" fmla="*/ 3813425 h 6858000"/>
              <a:gd name="connsiteX7" fmla="*/ 41303 w 7809022"/>
              <a:gd name="connsiteY7" fmla="*/ 2572413 h 6858000"/>
              <a:gd name="connsiteX8" fmla="*/ 41303 w 7809022"/>
              <a:gd name="connsiteY8" fmla="*/ 1496869 h 6858000"/>
              <a:gd name="connsiteX9" fmla="*/ 41303 w 7809022"/>
              <a:gd name="connsiteY9" fmla="*/ 1083199 h 6858000"/>
              <a:gd name="connsiteX10" fmla="*/ 0 w 7809022"/>
              <a:gd name="connsiteY10" fmla="*/ 545427 h 6858000"/>
              <a:gd name="connsiteX11" fmla="*/ 22153 w 7809022"/>
              <a:gd name="connsiteY11" fmla="*/ 1016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09022" h="6858000">
                <a:moveTo>
                  <a:pt x="27229" y="0"/>
                </a:moveTo>
                <a:lnTo>
                  <a:pt x="7809022" y="0"/>
                </a:lnTo>
                <a:lnTo>
                  <a:pt x="7809022" y="6858000"/>
                </a:lnTo>
                <a:lnTo>
                  <a:pt x="41303" y="6858000"/>
                </a:lnTo>
                <a:lnTo>
                  <a:pt x="41303" y="6822879"/>
                </a:lnTo>
                <a:cubicBezTo>
                  <a:pt x="41303" y="6760828"/>
                  <a:pt x="41303" y="6709119"/>
                  <a:pt x="41303" y="6667752"/>
                </a:cubicBezTo>
                <a:cubicBezTo>
                  <a:pt x="41303" y="6667752"/>
                  <a:pt x="41303" y="6667752"/>
                  <a:pt x="0" y="3813425"/>
                </a:cubicBezTo>
                <a:cubicBezTo>
                  <a:pt x="0" y="3813425"/>
                  <a:pt x="0" y="3813425"/>
                  <a:pt x="41303" y="2572413"/>
                </a:cubicBezTo>
                <a:cubicBezTo>
                  <a:pt x="41303" y="2572413"/>
                  <a:pt x="41303" y="2572413"/>
                  <a:pt x="41303" y="1496869"/>
                </a:cubicBezTo>
                <a:cubicBezTo>
                  <a:pt x="41303" y="1455502"/>
                  <a:pt x="41303" y="1290034"/>
                  <a:pt x="41303" y="1083199"/>
                </a:cubicBezTo>
                <a:cubicBezTo>
                  <a:pt x="41303" y="876364"/>
                  <a:pt x="0" y="710895"/>
                  <a:pt x="0" y="545427"/>
                </a:cubicBezTo>
                <a:cubicBezTo>
                  <a:pt x="0" y="545427"/>
                  <a:pt x="0" y="545427"/>
                  <a:pt x="22153" y="101661"/>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graphicFrame>
        <p:nvGraphicFramePr>
          <p:cNvPr id="5" name="Content Placeholder 2">
            <a:extLst>
              <a:ext uri="{FF2B5EF4-FFF2-40B4-BE49-F238E27FC236}">
                <a16:creationId xmlns:a16="http://schemas.microsoft.com/office/drawing/2014/main" id="{F44A1208-0998-4A20-BEC8-DBABC91C1C40}"/>
              </a:ext>
            </a:extLst>
          </p:cNvPr>
          <p:cNvGraphicFramePr>
            <a:graphicFrameLocks noGrp="1"/>
          </p:cNvGraphicFramePr>
          <p:nvPr>
            <p:ph idx="1"/>
            <p:extLst>
              <p:ext uri="{D42A27DB-BD31-4B8C-83A1-F6EECF244321}">
                <p14:modId xmlns:p14="http://schemas.microsoft.com/office/powerpoint/2010/main" val="2651143969"/>
              </p:ext>
            </p:extLst>
          </p:nvPr>
        </p:nvGraphicFramePr>
        <p:xfrm>
          <a:off x="5260361" y="336176"/>
          <a:ext cx="6188689" cy="6004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28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7FEECB93-933C-477B-BC7D-C2F2F6271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nowcapped mountain range and fog">
            <a:extLst>
              <a:ext uri="{FF2B5EF4-FFF2-40B4-BE49-F238E27FC236}">
                <a16:creationId xmlns:a16="http://schemas.microsoft.com/office/drawing/2014/main" id="{F716F34E-CD69-4AB2-BF39-449B4378368F}"/>
              </a:ext>
            </a:extLst>
          </p:cNvPr>
          <p:cNvPicPr>
            <a:picLocks noChangeAspect="1"/>
          </p:cNvPicPr>
          <p:nvPr/>
        </p:nvPicPr>
        <p:blipFill rotWithShape="1">
          <a:blip r:embed="rId2"/>
          <a:srcRect t="16045"/>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3" name="Rectangle 12">
            <a:extLst>
              <a:ext uri="{FF2B5EF4-FFF2-40B4-BE49-F238E27FC236}">
                <a16:creationId xmlns:a16="http://schemas.microsoft.com/office/drawing/2014/main" id="{497BC505-FE0C-4637-A29D-B71DFBBBAA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9FC72F-7EA6-4625-B9C9-AF5DCD212C89}"/>
              </a:ext>
            </a:extLst>
          </p:cNvPr>
          <p:cNvSpPr>
            <a:spLocks noGrp="1"/>
          </p:cNvSpPr>
          <p:nvPr>
            <p:ph type="title"/>
          </p:nvPr>
        </p:nvSpPr>
        <p:spPr>
          <a:xfrm>
            <a:off x="720000" y="1455847"/>
            <a:ext cx="10622594" cy="4790312"/>
          </a:xfrm>
        </p:spPr>
        <p:txBody>
          <a:bodyPr vert="horz" wrap="square" lIns="0" tIns="0" rIns="0" bIns="0" rtlCol="0" anchor="b" anchorCtr="0">
            <a:normAutofit/>
          </a:bodyPr>
          <a:lstStyle/>
          <a:p>
            <a:pPr algn="ctr">
              <a:lnSpc>
                <a:spcPct val="90000"/>
              </a:lnSpc>
            </a:pPr>
            <a:br>
              <a:rPr lang="en-US" sz="3500" spc="-100"/>
            </a:br>
            <a:br>
              <a:rPr lang="en-US" sz="3500" spc="-100"/>
            </a:br>
            <a:br>
              <a:rPr lang="en-US" sz="3500" spc="-100"/>
            </a:br>
            <a:endParaRPr lang="en-US" sz="3500" spc="-100"/>
          </a:p>
        </p:txBody>
      </p:sp>
      <p:grpSp>
        <p:nvGrpSpPr>
          <p:cNvPr id="15" name="Group 14">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65602" y="317452"/>
            <a:ext cx="2088038" cy="719230"/>
            <a:chOff x="4532666" y="505937"/>
            <a:chExt cx="2981730" cy="1027064"/>
          </a:xfrm>
        </p:grpSpPr>
        <p:sp>
          <p:nvSpPr>
            <p:cNvPr id="16"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7"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8"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20" name="Group 19">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17356" y="5503147"/>
            <a:ext cx="2117174" cy="588806"/>
            <a:chOff x="4549904" y="5078157"/>
            <a:chExt cx="3023338" cy="840818"/>
          </a:xfrm>
        </p:grpSpPr>
        <p:sp>
          <p:nvSpPr>
            <p:cNvPr id="21"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2"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3"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pic>
        <p:nvPicPr>
          <p:cNvPr id="8" name="Picture 7">
            <a:extLst>
              <a:ext uri="{FF2B5EF4-FFF2-40B4-BE49-F238E27FC236}">
                <a16:creationId xmlns:a16="http://schemas.microsoft.com/office/drawing/2014/main" id="{105D88BB-4454-41CC-8063-6D1A7A3A70F1}"/>
              </a:ext>
            </a:extLst>
          </p:cNvPr>
          <p:cNvPicPr>
            <a:picLocks noChangeAspect="1"/>
          </p:cNvPicPr>
          <p:nvPr/>
        </p:nvPicPr>
        <p:blipFill>
          <a:blip r:embed="rId3"/>
          <a:srcRect/>
          <a:stretch/>
        </p:blipFill>
        <p:spPr>
          <a:xfrm>
            <a:off x="1348353" y="1179982"/>
            <a:ext cx="3728996" cy="4078590"/>
          </a:xfrm>
          <a:prstGeom prst="rect">
            <a:avLst/>
          </a:prstGeom>
        </p:spPr>
      </p:pic>
      <p:cxnSp>
        <p:nvCxnSpPr>
          <p:cNvPr id="24" name="Straight Arrow Connector 23">
            <a:extLst>
              <a:ext uri="{FF2B5EF4-FFF2-40B4-BE49-F238E27FC236}">
                <a16:creationId xmlns:a16="http://schemas.microsoft.com/office/drawing/2014/main" id="{23DBF4D7-A5D6-4FA7-8590-75900453D95F}"/>
              </a:ext>
            </a:extLst>
          </p:cNvPr>
          <p:cNvCxnSpPr/>
          <p:nvPr/>
        </p:nvCxnSpPr>
        <p:spPr>
          <a:xfrm>
            <a:off x="5174876" y="3280736"/>
            <a:ext cx="184224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6" name="Picture 25" descr="Chart, histogram&#10;&#10;Description automatically generated">
            <a:extLst>
              <a:ext uri="{FF2B5EF4-FFF2-40B4-BE49-F238E27FC236}">
                <a16:creationId xmlns:a16="http://schemas.microsoft.com/office/drawing/2014/main" id="{11A9AC0A-E406-4771-8479-E71079EB557D}"/>
              </a:ext>
            </a:extLst>
          </p:cNvPr>
          <p:cNvPicPr>
            <a:picLocks noChangeAspect="1"/>
          </p:cNvPicPr>
          <p:nvPr/>
        </p:nvPicPr>
        <p:blipFill>
          <a:blip r:embed="rId4"/>
          <a:srcRect/>
          <a:stretch/>
        </p:blipFill>
        <p:spPr>
          <a:xfrm>
            <a:off x="7201976" y="1923593"/>
            <a:ext cx="4274466" cy="2714286"/>
          </a:xfrm>
          <a:prstGeom prst="rect">
            <a:avLst/>
          </a:prstGeom>
        </p:spPr>
      </p:pic>
      <p:sp>
        <p:nvSpPr>
          <p:cNvPr id="27" name="TextBox 26">
            <a:extLst>
              <a:ext uri="{FF2B5EF4-FFF2-40B4-BE49-F238E27FC236}">
                <a16:creationId xmlns:a16="http://schemas.microsoft.com/office/drawing/2014/main" id="{A6320E0F-3DAE-406E-82D4-BD53AD6266B5}"/>
              </a:ext>
            </a:extLst>
          </p:cNvPr>
          <p:cNvSpPr txBox="1"/>
          <p:nvPr/>
        </p:nvSpPr>
        <p:spPr>
          <a:xfrm>
            <a:off x="5407687" y="5450653"/>
            <a:ext cx="5177118" cy="1200329"/>
          </a:xfrm>
          <a:prstGeom prst="rect">
            <a:avLst/>
          </a:prstGeom>
          <a:noFill/>
        </p:spPr>
        <p:txBody>
          <a:bodyPr wrap="square" rtlCol="0">
            <a:spAutoFit/>
          </a:bodyPr>
          <a:lstStyle/>
          <a:p>
            <a:r>
              <a:rPr lang="en-US" sz="3600"/>
              <a:t>A very idealized and theoretical result</a:t>
            </a:r>
          </a:p>
        </p:txBody>
      </p:sp>
    </p:spTree>
    <p:extLst>
      <p:ext uri="{BB962C8B-B14F-4D97-AF65-F5344CB8AC3E}">
        <p14:creationId xmlns:p14="http://schemas.microsoft.com/office/powerpoint/2010/main" val="403527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7FEECB93-933C-477B-BC7D-C2F2F6271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nowcapped mountain range and fog">
            <a:extLst>
              <a:ext uri="{FF2B5EF4-FFF2-40B4-BE49-F238E27FC236}">
                <a16:creationId xmlns:a16="http://schemas.microsoft.com/office/drawing/2014/main" id="{F716F34E-CD69-4AB2-BF39-449B4378368F}"/>
              </a:ext>
            </a:extLst>
          </p:cNvPr>
          <p:cNvPicPr>
            <a:picLocks noChangeAspect="1"/>
          </p:cNvPicPr>
          <p:nvPr/>
        </p:nvPicPr>
        <p:blipFill rotWithShape="1">
          <a:blip r:embed="rId2"/>
          <a:srcRect t="16045"/>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3" name="Rectangle 12">
            <a:extLst>
              <a:ext uri="{FF2B5EF4-FFF2-40B4-BE49-F238E27FC236}">
                <a16:creationId xmlns:a16="http://schemas.microsoft.com/office/drawing/2014/main" id="{497BC505-FE0C-4637-A29D-B71DFBBBAA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9FC72F-7EA6-4625-B9C9-AF5DCD212C89}"/>
              </a:ext>
            </a:extLst>
          </p:cNvPr>
          <p:cNvSpPr>
            <a:spLocks noGrp="1"/>
          </p:cNvSpPr>
          <p:nvPr>
            <p:ph type="title"/>
          </p:nvPr>
        </p:nvSpPr>
        <p:spPr>
          <a:xfrm>
            <a:off x="720000" y="1455847"/>
            <a:ext cx="10622594" cy="4790312"/>
          </a:xfrm>
        </p:spPr>
        <p:txBody>
          <a:bodyPr vert="horz" wrap="square" lIns="0" tIns="0" rIns="0" bIns="0" rtlCol="0" anchor="b" anchorCtr="0">
            <a:normAutofit/>
          </a:bodyPr>
          <a:lstStyle/>
          <a:p>
            <a:pPr algn="ctr">
              <a:lnSpc>
                <a:spcPct val="90000"/>
              </a:lnSpc>
            </a:pPr>
            <a:br>
              <a:rPr lang="en-US" sz="3500" spc="-100"/>
            </a:br>
            <a:br>
              <a:rPr lang="en-US" sz="3500" spc="-100"/>
            </a:br>
            <a:br>
              <a:rPr lang="en-US" sz="3500" spc="-100"/>
            </a:br>
            <a:endParaRPr lang="en-US" sz="3500" spc="-100"/>
          </a:p>
        </p:txBody>
      </p:sp>
      <p:grpSp>
        <p:nvGrpSpPr>
          <p:cNvPr id="15" name="Group 14">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65602" y="317452"/>
            <a:ext cx="2088038" cy="719230"/>
            <a:chOff x="4532666" y="505937"/>
            <a:chExt cx="2981730" cy="1027064"/>
          </a:xfrm>
        </p:grpSpPr>
        <p:sp>
          <p:nvSpPr>
            <p:cNvPr id="16"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7"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8"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20" name="Group 19">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17356" y="5503147"/>
            <a:ext cx="2117174" cy="588806"/>
            <a:chOff x="4549904" y="5078157"/>
            <a:chExt cx="3023338" cy="840818"/>
          </a:xfrm>
        </p:grpSpPr>
        <p:sp>
          <p:nvSpPr>
            <p:cNvPr id="21"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2"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3"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pic>
        <p:nvPicPr>
          <p:cNvPr id="8" name="Picture 7">
            <a:extLst>
              <a:ext uri="{FF2B5EF4-FFF2-40B4-BE49-F238E27FC236}">
                <a16:creationId xmlns:a16="http://schemas.microsoft.com/office/drawing/2014/main" id="{105D88BB-4454-41CC-8063-6D1A7A3A70F1}"/>
              </a:ext>
            </a:extLst>
          </p:cNvPr>
          <p:cNvPicPr>
            <a:picLocks noChangeAspect="1"/>
          </p:cNvPicPr>
          <p:nvPr/>
        </p:nvPicPr>
        <p:blipFill>
          <a:blip r:embed="rId3"/>
          <a:srcRect/>
          <a:stretch/>
        </p:blipFill>
        <p:spPr>
          <a:xfrm>
            <a:off x="1348353" y="2044643"/>
            <a:ext cx="3728995" cy="2349267"/>
          </a:xfrm>
          <a:prstGeom prst="rect">
            <a:avLst/>
          </a:prstGeom>
        </p:spPr>
      </p:pic>
      <p:cxnSp>
        <p:nvCxnSpPr>
          <p:cNvPr id="24" name="Straight Arrow Connector 23">
            <a:extLst>
              <a:ext uri="{FF2B5EF4-FFF2-40B4-BE49-F238E27FC236}">
                <a16:creationId xmlns:a16="http://schemas.microsoft.com/office/drawing/2014/main" id="{23DBF4D7-A5D6-4FA7-8590-75900453D95F}"/>
              </a:ext>
            </a:extLst>
          </p:cNvPr>
          <p:cNvCxnSpPr/>
          <p:nvPr/>
        </p:nvCxnSpPr>
        <p:spPr>
          <a:xfrm>
            <a:off x="5174876" y="3280736"/>
            <a:ext cx="184224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6" name="Picture 25" descr="Chart, histogram&#10;&#10;Description automatically generated">
            <a:extLst>
              <a:ext uri="{FF2B5EF4-FFF2-40B4-BE49-F238E27FC236}">
                <a16:creationId xmlns:a16="http://schemas.microsoft.com/office/drawing/2014/main" id="{11A9AC0A-E406-4771-8479-E71079EB557D}"/>
              </a:ext>
            </a:extLst>
          </p:cNvPr>
          <p:cNvPicPr>
            <a:picLocks noChangeAspect="1"/>
          </p:cNvPicPr>
          <p:nvPr/>
        </p:nvPicPr>
        <p:blipFill>
          <a:blip r:embed="rId4"/>
          <a:srcRect/>
          <a:stretch/>
        </p:blipFill>
        <p:spPr>
          <a:xfrm>
            <a:off x="7201976" y="1923593"/>
            <a:ext cx="4274466" cy="2714286"/>
          </a:xfrm>
          <a:prstGeom prst="rect">
            <a:avLst/>
          </a:prstGeom>
        </p:spPr>
      </p:pic>
      <p:sp>
        <p:nvSpPr>
          <p:cNvPr id="27" name="TextBox 26">
            <a:extLst>
              <a:ext uri="{FF2B5EF4-FFF2-40B4-BE49-F238E27FC236}">
                <a16:creationId xmlns:a16="http://schemas.microsoft.com/office/drawing/2014/main" id="{A6320E0F-3DAE-406E-82D4-BD53AD6266B5}"/>
              </a:ext>
            </a:extLst>
          </p:cNvPr>
          <p:cNvSpPr txBox="1"/>
          <p:nvPr/>
        </p:nvSpPr>
        <p:spPr>
          <a:xfrm>
            <a:off x="5407687" y="5450653"/>
            <a:ext cx="5177118" cy="1200329"/>
          </a:xfrm>
          <a:prstGeom prst="rect">
            <a:avLst/>
          </a:prstGeom>
          <a:noFill/>
        </p:spPr>
        <p:txBody>
          <a:bodyPr wrap="square" rtlCol="0">
            <a:spAutoFit/>
          </a:bodyPr>
          <a:lstStyle/>
          <a:p>
            <a:r>
              <a:rPr lang="en-US" sz="3600"/>
              <a:t>A very idealized and theoretical result</a:t>
            </a:r>
          </a:p>
        </p:txBody>
      </p:sp>
      <p:sp>
        <p:nvSpPr>
          <p:cNvPr id="3" name="TextBox 2">
            <a:extLst>
              <a:ext uri="{FF2B5EF4-FFF2-40B4-BE49-F238E27FC236}">
                <a16:creationId xmlns:a16="http://schemas.microsoft.com/office/drawing/2014/main" id="{FE643DE4-BDED-CB29-2515-8CD7FB98BFE2}"/>
              </a:ext>
            </a:extLst>
          </p:cNvPr>
          <p:cNvSpPr txBox="1"/>
          <p:nvPr/>
        </p:nvSpPr>
        <p:spPr>
          <a:xfrm>
            <a:off x="1843668" y="4835911"/>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FFCC"/>
                </a:solidFill>
              </a:rPr>
              <a:t> y = 15+ 30*x</a:t>
            </a:r>
          </a:p>
        </p:txBody>
      </p:sp>
      <p:sp>
        <p:nvSpPr>
          <p:cNvPr id="4" name="TextBox 3">
            <a:extLst>
              <a:ext uri="{FF2B5EF4-FFF2-40B4-BE49-F238E27FC236}">
                <a16:creationId xmlns:a16="http://schemas.microsoft.com/office/drawing/2014/main" id="{6B83BD05-5D56-1E15-8233-E4A9A0DEB16E}"/>
              </a:ext>
            </a:extLst>
          </p:cNvPr>
          <p:cNvSpPr txBox="1"/>
          <p:nvPr/>
        </p:nvSpPr>
        <p:spPr>
          <a:xfrm>
            <a:off x="759910" y="1230738"/>
            <a:ext cx="45026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FFCC"/>
                </a:solidFill>
                <a:ea typeface="+mn-lt"/>
                <a:cs typeface="+mn-lt"/>
              </a:rPr>
              <a:t> Peaks are at 15, 45, 75, 105, 135, 165, 195, 225, 255, 285, 315, and 345 degrees.</a:t>
            </a:r>
            <a:endParaRPr lang="en-US" dirty="0">
              <a:solidFill>
                <a:srgbClr val="FFFFCC"/>
              </a:solidFill>
            </a:endParaRPr>
          </a:p>
        </p:txBody>
      </p:sp>
    </p:spTree>
    <p:extLst>
      <p:ext uri="{BB962C8B-B14F-4D97-AF65-F5344CB8AC3E}">
        <p14:creationId xmlns:p14="http://schemas.microsoft.com/office/powerpoint/2010/main" val="283972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05D1035C-3BF0-4FE0-B3A3-1062F8600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7F5076-4064-4046-A6E1-98563430A6B9}"/>
              </a:ext>
            </a:extLst>
          </p:cNvPr>
          <p:cNvSpPr>
            <a:spLocks noGrp="1"/>
          </p:cNvSpPr>
          <p:nvPr>
            <p:ph type="title"/>
          </p:nvPr>
        </p:nvSpPr>
        <p:spPr>
          <a:xfrm>
            <a:off x="720000" y="619200"/>
            <a:ext cx="4991961" cy="1477328"/>
          </a:xfrm>
        </p:spPr>
        <p:txBody>
          <a:bodyPr wrap="square" anchor="ctr">
            <a:normAutofit/>
          </a:bodyPr>
          <a:lstStyle/>
          <a:p>
            <a:r>
              <a:rPr lang="en-US" sz="7200"/>
              <a:t>Ultimately,</a:t>
            </a:r>
          </a:p>
        </p:txBody>
      </p:sp>
      <p:sp>
        <p:nvSpPr>
          <p:cNvPr id="3" name="Content Placeholder 2">
            <a:extLst>
              <a:ext uri="{FF2B5EF4-FFF2-40B4-BE49-F238E27FC236}">
                <a16:creationId xmlns:a16="http://schemas.microsoft.com/office/drawing/2014/main" id="{7C794BFA-4EFE-CE41-9CC9-1C4BE6F33AF8}"/>
              </a:ext>
            </a:extLst>
          </p:cNvPr>
          <p:cNvSpPr>
            <a:spLocks noGrp="1"/>
          </p:cNvSpPr>
          <p:nvPr>
            <p:ph idx="1"/>
          </p:nvPr>
        </p:nvSpPr>
        <p:spPr>
          <a:xfrm>
            <a:off x="720000" y="2541600"/>
            <a:ext cx="4991962" cy="3216273"/>
          </a:xfrm>
        </p:spPr>
        <p:txBody>
          <a:bodyPr>
            <a:normAutofit/>
          </a:bodyPr>
          <a:lstStyle/>
          <a:p>
            <a:r>
              <a:rPr lang="en-US" sz="2800"/>
              <a:t>We want to create an </a:t>
            </a:r>
            <a:r>
              <a:rPr lang="en-US" sz="2800" i="1"/>
              <a:t>average</a:t>
            </a:r>
            <a:r>
              <a:rPr lang="en-US" sz="2800"/>
              <a:t> of such behaviors analyzed across thousands of minor planets to create a general picture.</a:t>
            </a:r>
          </a:p>
        </p:txBody>
      </p:sp>
      <p:pic>
        <p:nvPicPr>
          <p:cNvPr id="14" name="Picture 4" descr="Orbiting balls art">
            <a:extLst>
              <a:ext uri="{FF2B5EF4-FFF2-40B4-BE49-F238E27FC236}">
                <a16:creationId xmlns:a16="http://schemas.microsoft.com/office/drawing/2014/main" id="{AA731CAE-645A-4A22-A3B2-1FE9C41EFF97}"/>
              </a:ext>
            </a:extLst>
          </p:cNvPr>
          <p:cNvPicPr>
            <a:picLocks noChangeAspect="1"/>
          </p:cNvPicPr>
          <p:nvPr/>
        </p:nvPicPr>
        <p:blipFill rotWithShape="1">
          <a:blip r:embed="rId2"/>
          <a:srcRect l="25571" r="12498"/>
          <a:stretch/>
        </p:blipFill>
        <p:spPr>
          <a:xfrm>
            <a:off x="6529065" y="10"/>
            <a:ext cx="5662937" cy="6857990"/>
          </a:xfrm>
          <a:custGeom>
            <a:avLst/>
            <a:gdLst/>
            <a:ahLst/>
            <a:cxnLst/>
            <a:rect l="l" t="t" r="r" b="b"/>
            <a:pathLst>
              <a:path w="5662937" h="6858000">
                <a:moveTo>
                  <a:pt x="598332" y="0"/>
                </a:moveTo>
                <a:lnTo>
                  <a:pt x="5662937" y="0"/>
                </a:lnTo>
                <a:lnTo>
                  <a:pt x="5662937" y="6858000"/>
                </a:lnTo>
                <a:lnTo>
                  <a:pt x="0" y="6858000"/>
                </a:lnTo>
                <a:lnTo>
                  <a:pt x="78957" y="6777438"/>
                </a:lnTo>
                <a:cubicBezTo>
                  <a:pt x="291624" y="6544265"/>
                  <a:pt x="490445" y="6275955"/>
                  <a:pt x="672224" y="5969316"/>
                </a:cubicBezTo>
                <a:cubicBezTo>
                  <a:pt x="914596" y="5515036"/>
                  <a:pt x="1066079" y="5030470"/>
                  <a:pt x="1217562" y="4515619"/>
                </a:cubicBezTo>
                <a:cubicBezTo>
                  <a:pt x="1338748" y="3970483"/>
                  <a:pt x="1399341" y="3516203"/>
                  <a:pt x="1399341" y="3061922"/>
                </a:cubicBezTo>
                <a:cubicBezTo>
                  <a:pt x="1399341" y="1948936"/>
                  <a:pt x="1190579" y="1021447"/>
                  <a:pt x="773055" y="279455"/>
                </a:cubicBezTo>
                <a:close/>
              </a:path>
            </a:pathLst>
          </a:custGeom>
        </p:spPr>
      </p:pic>
    </p:spTree>
    <p:extLst>
      <p:ext uri="{BB962C8B-B14F-4D97-AF65-F5344CB8AC3E}">
        <p14:creationId xmlns:p14="http://schemas.microsoft.com/office/powerpoint/2010/main" val="1174917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A3E2477-CB24-4FE6-B9C0-F9800FF83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965638C-2268-4A1B-96C3-95E79EF44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83CAC0-6227-A341-B256-91618DF1A6BB}"/>
              </a:ext>
            </a:extLst>
          </p:cNvPr>
          <p:cNvSpPr>
            <a:spLocks noGrp="1"/>
          </p:cNvSpPr>
          <p:nvPr>
            <p:ph type="title"/>
          </p:nvPr>
        </p:nvSpPr>
        <p:spPr>
          <a:xfrm>
            <a:off x="720000" y="619200"/>
            <a:ext cx="4991961" cy="1477328"/>
          </a:xfrm>
        </p:spPr>
        <p:txBody>
          <a:bodyPr wrap="square" anchor="ctr">
            <a:noAutofit/>
          </a:bodyPr>
          <a:lstStyle/>
          <a:p>
            <a:r>
              <a:rPr lang="en-US" sz="7200"/>
              <a:t>So, we want lots and lots of data.</a:t>
            </a:r>
          </a:p>
        </p:txBody>
      </p:sp>
      <p:sp>
        <p:nvSpPr>
          <p:cNvPr id="3" name="Content Placeholder 2">
            <a:extLst>
              <a:ext uri="{FF2B5EF4-FFF2-40B4-BE49-F238E27FC236}">
                <a16:creationId xmlns:a16="http://schemas.microsoft.com/office/drawing/2014/main" id="{B90BCE14-A208-CC41-8CC5-9B0744B5CF63}"/>
              </a:ext>
            </a:extLst>
          </p:cNvPr>
          <p:cNvSpPr>
            <a:spLocks noGrp="1"/>
          </p:cNvSpPr>
          <p:nvPr>
            <p:ph idx="1"/>
          </p:nvPr>
        </p:nvSpPr>
        <p:spPr>
          <a:xfrm>
            <a:off x="720000" y="2541600"/>
            <a:ext cx="4991962" cy="3557004"/>
          </a:xfrm>
        </p:spPr>
        <p:txBody>
          <a:bodyPr vert="horz" lIns="0" tIns="0" rIns="0" bIns="0" rtlCol="0" anchor="t">
            <a:normAutofit fontScale="92500" lnSpcReduction="10000"/>
          </a:bodyPr>
          <a:lstStyle/>
          <a:p>
            <a:r>
              <a:rPr lang="en-US" dirty="0"/>
              <a:t>We chose a random selection of 1211 named minor planets out of about 5000 total.</a:t>
            </a:r>
          </a:p>
          <a:p>
            <a:r>
              <a:rPr lang="en-US" dirty="0"/>
              <a:t>1211 was chosen because it initially represented  computation that was the maximum of what my hardware can handle in a day.</a:t>
            </a:r>
            <a:endParaRPr lang="en-US" dirty="0">
              <a:solidFill>
                <a:srgbClr val="FFFFFF">
                  <a:alpha val="58000"/>
                </a:srgbClr>
              </a:solidFill>
            </a:endParaRPr>
          </a:p>
          <a:p>
            <a:r>
              <a:rPr lang="en-US" dirty="0"/>
              <a:t>We want to run the experiment for over 1700 + days which would result  in over two million data points!</a:t>
            </a:r>
            <a:endParaRPr lang="en-US" dirty="0">
              <a:solidFill>
                <a:srgbClr val="FFFFFF">
                  <a:alpha val="58000"/>
                </a:srgbClr>
              </a:solidFill>
            </a:endParaRPr>
          </a:p>
          <a:p>
            <a:endParaRPr lang="en-US"/>
          </a:p>
        </p:txBody>
      </p:sp>
      <p:sp useBgFill="1">
        <p:nvSpPr>
          <p:cNvPr id="14" name="Freeform: Shape 13">
            <a:extLst>
              <a:ext uri="{FF2B5EF4-FFF2-40B4-BE49-F238E27FC236}">
                <a16:creationId xmlns:a16="http://schemas.microsoft.com/office/drawing/2014/main" id="{97D0825D-5142-4F4A-A141-3CCD5E99C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5867335" y="533334"/>
            <a:ext cx="6858000" cy="5791331"/>
          </a:xfrm>
          <a:custGeom>
            <a:avLst/>
            <a:gdLst>
              <a:gd name="connsiteX0" fmla="*/ 6858000 w 6858000"/>
              <a:gd name="connsiteY0" fmla="*/ 14535 h 5791331"/>
              <a:gd name="connsiteX1" fmla="*/ 6858000 w 6858000"/>
              <a:gd name="connsiteY1" fmla="*/ 5791331 h 5791331"/>
              <a:gd name="connsiteX2" fmla="*/ 0 w 6858000"/>
              <a:gd name="connsiteY2" fmla="*/ 5791330 h 5791331"/>
              <a:gd name="connsiteX3" fmla="*/ 0 w 6858000"/>
              <a:gd name="connsiteY3" fmla="*/ 0 h 5791331"/>
              <a:gd name="connsiteX4" fmla="*/ 145832 w 6858000"/>
              <a:gd name="connsiteY4" fmla="*/ 1175 h 5791331"/>
              <a:gd name="connsiteX5" fmla="*/ 2611132 w 6858000"/>
              <a:gd name="connsiteY5" fmla="*/ 48625 h 5791331"/>
              <a:gd name="connsiteX6" fmla="*/ 6643031 w 6858000"/>
              <a:gd name="connsiteY6" fmla="*/ 15010 h 579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5791331">
                <a:moveTo>
                  <a:pt x="6858000" y="14535"/>
                </a:moveTo>
                <a:lnTo>
                  <a:pt x="6858000" y="5791331"/>
                </a:lnTo>
                <a:lnTo>
                  <a:pt x="0" y="5791330"/>
                </a:lnTo>
                <a:lnTo>
                  <a:pt x="0" y="0"/>
                </a:lnTo>
                <a:lnTo>
                  <a:pt x="145832" y="1175"/>
                </a:lnTo>
                <a:cubicBezTo>
                  <a:pt x="886907" y="14750"/>
                  <a:pt x="2228596" y="125101"/>
                  <a:pt x="2611132" y="48625"/>
                </a:cubicBezTo>
                <a:cubicBezTo>
                  <a:pt x="2933352" y="-3056"/>
                  <a:pt x="5032814" y="16325"/>
                  <a:pt x="6643031" y="1501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pic>
        <p:nvPicPr>
          <p:cNvPr id="7" name="Graphic 6" descr="Solar system">
            <a:extLst>
              <a:ext uri="{FF2B5EF4-FFF2-40B4-BE49-F238E27FC236}">
                <a16:creationId xmlns:a16="http://schemas.microsoft.com/office/drawing/2014/main" id="{35397DC0-0FCB-4DA5-ACFD-EE9AE1ABE7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76162" y="1282669"/>
            <a:ext cx="4284000" cy="4284000"/>
          </a:xfrm>
          <a:custGeom>
            <a:avLst/>
            <a:gdLst/>
            <a:ahLst/>
            <a:cxnLst/>
            <a:rect l="l" t="t" r="r" b="b"/>
            <a:pathLst>
              <a:path w="4284000" h="5409338">
                <a:moveTo>
                  <a:pt x="0" y="0"/>
                </a:moveTo>
                <a:lnTo>
                  <a:pt x="4284000" y="0"/>
                </a:lnTo>
                <a:lnTo>
                  <a:pt x="4284000" y="5409338"/>
                </a:lnTo>
                <a:lnTo>
                  <a:pt x="0" y="5409338"/>
                </a:lnTo>
                <a:close/>
              </a:path>
            </a:pathLst>
          </a:custGeom>
        </p:spPr>
      </p:pic>
    </p:spTree>
    <p:extLst>
      <p:ext uri="{BB962C8B-B14F-4D97-AF65-F5344CB8AC3E}">
        <p14:creationId xmlns:p14="http://schemas.microsoft.com/office/powerpoint/2010/main" val="2531306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F58D3F4-AD3E-4263-85BF-7EB712458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383AC10-A272-4982-A610-DDA728D78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F6FDED66-1461-4834-9923-329986747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5815" y="0"/>
            <a:ext cx="11196185" cy="6858000"/>
          </a:xfrm>
          <a:custGeom>
            <a:avLst/>
            <a:gdLst>
              <a:gd name="connsiteX0" fmla="*/ 678180 w 11196185"/>
              <a:gd name="connsiteY0" fmla="*/ 0 h 6858000"/>
              <a:gd name="connsiteX1" fmla="*/ 10577581 w 11196185"/>
              <a:gd name="connsiteY1" fmla="*/ 0 h 6858000"/>
              <a:gd name="connsiteX2" fmla="*/ 10716113 w 11196185"/>
              <a:gd name="connsiteY2" fmla="*/ 294338 h 6858000"/>
              <a:gd name="connsiteX3" fmla="*/ 11040720 w 11196185"/>
              <a:gd name="connsiteY3" fmla="*/ 992736 h 6858000"/>
              <a:gd name="connsiteX4" fmla="*/ 11188414 w 11196185"/>
              <a:gd name="connsiteY4" fmla="*/ 1350314 h 6858000"/>
              <a:gd name="connsiteX5" fmla="*/ 11196185 w 11196185"/>
              <a:gd name="connsiteY5" fmla="*/ 1382182 h 6858000"/>
              <a:gd name="connsiteX6" fmla="*/ 11196185 w 11196185"/>
              <a:gd name="connsiteY6" fmla="*/ 4121434 h 6858000"/>
              <a:gd name="connsiteX7" fmla="*/ 11176802 w 11196185"/>
              <a:gd name="connsiteY7" fmla="*/ 4304566 h 6858000"/>
              <a:gd name="connsiteX8" fmla="*/ 10289429 w 11196185"/>
              <a:gd name="connsiteY8" fmla="*/ 5937296 h 6858000"/>
              <a:gd name="connsiteX9" fmla="*/ 9411880 w 11196185"/>
              <a:gd name="connsiteY9" fmla="*/ 6851146 h 6858000"/>
              <a:gd name="connsiteX10" fmla="*/ 9402883 w 11196185"/>
              <a:gd name="connsiteY10" fmla="*/ 6858000 h 6858000"/>
              <a:gd name="connsiteX11" fmla="*/ 1880709 w 11196185"/>
              <a:gd name="connsiteY11" fmla="*/ 6858000 h 6858000"/>
              <a:gd name="connsiteX12" fmla="*/ 1838993 w 11196185"/>
              <a:gd name="connsiteY12" fmla="*/ 6821023 h 6858000"/>
              <a:gd name="connsiteX13" fmla="*/ 1110605 w 11196185"/>
              <a:gd name="connsiteY13" fmla="*/ 6101023 h 6858000"/>
              <a:gd name="connsiteX14" fmla="*/ 0 w 11196185"/>
              <a:gd name="connsiteY14" fmla="*/ 3022953 h 6858000"/>
              <a:gd name="connsiteX15" fmla="*/ 653297 w 11196185"/>
              <a:gd name="connsiteY15" fmla="*/ 431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96185" h="6858000">
                <a:moveTo>
                  <a:pt x="678180" y="0"/>
                </a:moveTo>
                <a:lnTo>
                  <a:pt x="10577581" y="0"/>
                </a:lnTo>
                <a:lnTo>
                  <a:pt x="10716113" y="294338"/>
                </a:lnTo>
                <a:cubicBezTo>
                  <a:pt x="10820232" y="519974"/>
                  <a:pt x="10926393" y="755332"/>
                  <a:pt x="11040720" y="992736"/>
                </a:cubicBezTo>
                <a:cubicBezTo>
                  <a:pt x="11101967" y="1099159"/>
                  <a:pt x="11150454" y="1219908"/>
                  <a:pt x="11188414" y="1350314"/>
                </a:cubicBezTo>
                <a:lnTo>
                  <a:pt x="11196185" y="1382182"/>
                </a:lnTo>
                <a:lnTo>
                  <a:pt x="11196185" y="4121434"/>
                </a:lnTo>
                <a:lnTo>
                  <a:pt x="11176802" y="4304566"/>
                </a:lnTo>
                <a:cubicBezTo>
                  <a:pt x="11053990" y="5160104"/>
                  <a:pt x="10546664" y="5536165"/>
                  <a:pt x="10289429" y="5937296"/>
                </a:cubicBezTo>
                <a:cubicBezTo>
                  <a:pt x="10175102" y="6195166"/>
                  <a:pt x="9816937" y="6534516"/>
                  <a:pt x="9411880" y="6851146"/>
                </a:cubicBezTo>
                <a:lnTo>
                  <a:pt x="9402883" y="6858000"/>
                </a:lnTo>
                <a:lnTo>
                  <a:pt x="1880709" y="6858000"/>
                </a:lnTo>
                <a:lnTo>
                  <a:pt x="1838993" y="6821023"/>
                </a:lnTo>
                <a:cubicBezTo>
                  <a:pt x="1404461" y="6426943"/>
                  <a:pt x="1110605" y="6101023"/>
                  <a:pt x="1110605" y="6101023"/>
                </a:cubicBezTo>
                <a:cubicBezTo>
                  <a:pt x="816622" y="5544351"/>
                  <a:pt x="0" y="3776098"/>
                  <a:pt x="0" y="3022953"/>
                </a:cubicBezTo>
                <a:cubicBezTo>
                  <a:pt x="0" y="2171572"/>
                  <a:pt x="195989" y="894500"/>
                  <a:pt x="653297" y="43119"/>
                </a:cubicBez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a:extLst>
              <a:ext uri="{FF2B5EF4-FFF2-40B4-BE49-F238E27FC236}">
                <a16:creationId xmlns:a16="http://schemas.microsoft.com/office/drawing/2014/main" id="{2F71BFE9-8AD4-7243-8C22-EDF685DCFE73}"/>
              </a:ext>
            </a:extLst>
          </p:cNvPr>
          <p:cNvSpPr>
            <a:spLocks noGrp="1"/>
          </p:cNvSpPr>
          <p:nvPr>
            <p:ph type="title"/>
          </p:nvPr>
        </p:nvSpPr>
        <p:spPr>
          <a:xfrm>
            <a:off x="4561200" y="619200"/>
            <a:ext cx="4991961" cy="1477328"/>
          </a:xfrm>
        </p:spPr>
        <p:txBody>
          <a:bodyPr wrap="square" anchor="ctr">
            <a:normAutofit/>
          </a:bodyPr>
          <a:lstStyle/>
          <a:p>
            <a:r>
              <a:rPr lang="en-US" sz="6600"/>
              <a:t>However</a:t>
            </a:r>
            <a:r>
              <a:rPr lang="en-US" sz="3200"/>
              <a:t>,</a:t>
            </a:r>
          </a:p>
        </p:txBody>
      </p:sp>
      <p:sp>
        <p:nvSpPr>
          <p:cNvPr id="14" name="Freeform 10">
            <a:extLst>
              <a:ext uri="{FF2B5EF4-FFF2-40B4-BE49-F238E27FC236}">
                <a16:creationId xmlns:a16="http://schemas.microsoft.com/office/drawing/2014/main" id="{1607CD53-0FF9-47E9-94AD-2BF64BA801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5824556">
            <a:off x="198004" y="426519"/>
            <a:ext cx="2955087" cy="2765998"/>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339ADDFF-D20E-2E4A-9D9B-7B14E40D6397}"/>
              </a:ext>
            </a:extLst>
          </p:cNvPr>
          <p:cNvSpPr>
            <a:spLocks noGrp="1"/>
          </p:cNvSpPr>
          <p:nvPr>
            <p:ph idx="1"/>
          </p:nvPr>
        </p:nvSpPr>
        <p:spPr>
          <a:xfrm>
            <a:off x="4560025" y="2541600"/>
            <a:ext cx="6636159" cy="3596441"/>
          </a:xfrm>
        </p:spPr>
        <p:txBody>
          <a:bodyPr>
            <a:normAutofit fontScale="92500" lnSpcReduction="20000"/>
          </a:bodyPr>
          <a:lstStyle/>
          <a:p>
            <a:r>
              <a:rPr lang="en-US" sz="3200"/>
              <a:t>This introduces an issue of comparing apples to oranges.</a:t>
            </a:r>
          </a:p>
          <a:p>
            <a:r>
              <a:rPr lang="en-US" sz="3200"/>
              <a:t>How do we compare the dozens of daily articles represented by “Ocasio-Cortez” or “Tyson” asteroids to the very few of “</a:t>
            </a:r>
            <a:r>
              <a:rPr lang="en-US" sz="3200" err="1"/>
              <a:t>Chariklo</a:t>
            </a:r>
            <a:r>
              <a:rPr lang="en-US" sz="3200"/>
              <a:t>”, for example?</a:t>
            </a:r>
          </a:p>
          <a:p>
            <a:endParaRPr lang="en-US"/>
          </a:p>
        </p:txBody>
      </p:sp>
    </p:spTree>
    <p:extLst>
      <p:ext uri="{BB962C8B-B14F-4D97-AF65-F5344CB8AC3E}">
        <p14:creationId xmlns:p14="http://schemas.microsoft.com/office/powerpoint/2010/main" val="122897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BDE63055-C438-4977-B234-872D73E6C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7B864C8-B9F6-4C07-B33E-6974D69466F9}"/>
              </a:ext>
            </a:extLst>
          </p:cNvPr>
          <p:cNvPicPr>
            <a:picLocks noChangeAspect="1"/>
          </p:cNvPicPr>
          <p:nvPr/>
        </p:nvPicPr>
        <p:blipFill rotWithShape="1">
          <a:blip r:embed="rId2"/>
          <a:srcRect/>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3" name="Rectangle 12">
            <a:extLst>
              <a:ext uri="{FF2B5EF4-FFF2-40B4-BE49-F238E27FC236}">
                <a16:creationId xmlns:a16="http://schemas.microsoft.com/office/drawing/2014/main" id="{497BC505-FE0C-4637-A29D-B71DFBBBAA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852794"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517763-5D49-B44B-A72F-FC461EEB5089}"/>
              </a:ext>
            </a:extLst>
          </p:cNvPr>
          <p:cNvSpPr>
            <a:spLocks noGrp="1"/>
          </p:cNvSpPr>
          <p:nvPr>
            <p:ph type="title"/>
          </p:nvPr>
        </p:nvSpPr>
        <p:spPr>
          <a:xfrm>
            <a:off x="6480000" y="1449388"/>
            <a:ext cx="5015638" cy="2075012"/>
          </a:xfrm>
        </p:spPr>
        <p:txBody>
          <a:bodyPr vert="horz" wrap="square" lIns="0" tIns="0" rIns="0" bIns="0" rtlCol="0" anchor="b" anchorCtr="0">
            <a:normAutofit/>
          </a:bodyPr>
          <a:lstStyle/>
          <a:p>
            <a:pPr algn="ctr">
              <a:lnSpc>
                <a:spcPct val="100000"/>
              </a:lnSpc>
            </a:pPr>
            <a:r>
              <a:rPr lang="en-US" sz="5600" spc="-100"/>
              <a:t>Fortunately, if you can conceive it</a:t>
            </a:r>
          </a:p>
        </p:txBody>
      </p:sp>
      <p:sp>
        <p:nvSpPr>
          <p:cNvPr id="3" name="Content Placeholder 2">
            <a:extLst>
              <a:ext uri="{FF2B5EF4-FFF2-40B4-BE49-F238E27FC236}">
                <a16:creationId xmlns:a16="http://schemas.microsoft.com/office/drawing/2014/main" id="{55F2FBDE-1529-2F49-B947-DA91C81A5CA9}"/>
              </a:ext>
            </a:extLst>
          </p:cNvPr>
          <p:cNvSpPr>
            <a:spLocks noGrp="1"/>
          </p:cNvSpPr>
          <p:nvPr>
            <p:ph idx="1"/>
          </p:nvPr>
        </p:nvSpPr>
        <p:spPr>
          <a:xfrm>
            <a:off x="6480000" y="3830398"/>
            <a:ext cx="5015638" cy="1219439"/>
          </a:xfrm>
        </p:spPr>
        <p:txBody>
          <a:bodyPr vert="horz" lIns="0" tIns="0" rIns="0" bIns="0" rtlCol="0">
            <a:normAutofit/>
          </a:bodyPr>
          <a:lstStyle/>
          <a:p>
            <a:pPr marL="0" indent="0" algn="ctr">
              <a:lnSpc>
                <a:spcPct val="110000"/>
              </a:lnSpc>
              <a:buNone/>
            </a:pPr>
            <a:r>
              <a:rPr lang="en-US" sz="2400">
                <a:solidFill>
                  <a:schemeClr val="tx1"/>
                </a:solidFill>
              </a:rPr>
              <a:t>There is likely to be mathematics already existing for the issue!*</a:t>
            </a:r>
          </a:p>
        </p:txBody>
      </p:sp>
      <p:grpSp>
        <p:nvGrpSpPr>
          <p:cNvPr id="15" name="Group 14">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13952" y="317452"/>
            <a:ext cx="2088038" cy="719230"/>
            <a:chOff x="4532666" y="505937"/>
            <a:chExt cx="2981730" cy="1027064"/>
          </a:xfrm>
        </p:grpSpPr>
        <p:sp>
          <p:nvSpPr>
            <p:cNvPr id="16"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7"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8"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20" name="Group 19">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5706" y="5503147"/>
            <a:ext cx="2117174" cy="588806"/>
            <a:chOff x="4549904" y="5078157"/>
            <a:chExt cx="3023338" cy="840818"/>
          </a:xfrm>
        </p:grpSpPr>
        <p:sp>
          <p:nvSpPr>
            <p:cNvPr id="21"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2"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3"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Tree>
    <p:extLst>
      <p:ext uri="{BB962C8B-B14F-4D97-AF65-F5344CB8AC3E}">
        <p14:creationId xmlns:p14="http://schemas.microsoft.com/office/powerpoint/2010/main" val="127536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BDE63055-C438-4977-B234-872D73E6C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615F64B-7C87-418D-AF64-92FB950CE210}"/>
              </a:ext>
            </a:extLst>
          </p:cNvPr>
          <p:cNvPicPr>
            <a:picLocks noChangeAspect="1"/>
          </p:cNvPicPr>
          <p:nvPr/>
        </p:nvPicPr>
        <p:blipFill rotWithShape="1">
          <a:blip r:embed="rId2"/>
          <a:srcRect t="15219" b="26340"/>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3" name="Rectangle 12">
            <a:extLst>
              <a:ext uri="{FF2B5EF4-FFF2-40B4-BE49-F238E27FC236}">
                <a16:creationId xmlns:a16="http://schemas.microsoft.com/office/drawing/2014/main" id="{497BC505-FE0C-4637-A29D-B71DFBBBAA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852794"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C8E011-0304-4D49-9406-CBCA08A5A42E}"/>
              </a:ext>
            </a:extLst>
          </p:cNvPr>
          <p:cNvSpPr>
            <a:spLocks noGrp="1"/>
          </p:cNvSpPr>
          <p:nvPr>
            <p:ph type="title"/>
          </p:nvPr>
        </p:nvSpPr>
        <p:spPr>
          <a:xfrm>
            <a:off x="6480000" y="1449388"/>
            <a:ext cx="5015638" cy="2075012"/>
          </a:xfrm>
        </p:spPr>
        <p:txBody>
          <a:bodyPr vert="horz" wrap="square" lIns="0" tIns="0" rIns="0" bIns="0" rtlCol="0" anchor="b" anchorCtr="0">
            <a:normAutofit/>
          </a:bodyPr>
          <a:lstStyle/>
          <a:p>
            <a:pPr algn="ctr">
              <a:lnSpc>
                <a:spcPct val="100000"/>
              </a:lnSpc>
            </a:pPr>
            <a:r>
              <a:rPr lang="en-US" sz="5600" spc="-100"/>
              <a:t>Here, the unit vector circle will be used.</a:t>
            </a:r>
          </a:p>
        </p:txBody>
      </p:sp>
      <p:sp>
        <p:nvSpPr>
          <p:cNvPr id="3" name="Content Placeholder 2">
            <a:extLst>
              <a:ext uri="{FF2B5EF4-FFF2-40B4-BE49-F238E27FC236}">
                <a16:creationId xmlns:a16="http://schemas.microsoft.com/office/drawing/2014/main" id="{80CE306A-50E0-494B-8046-AD666B61B1E9}"/>
              </a:ext>
            </a:extLst>
          </p:cNvPr>
          <p:cNvSpPr>
            <a:spLocks noGrp="1"/>
          </p:cNvSpPr>
          <p:nvPr>
            <p:ph idx="1"/>
          </p:nvPr>
        </p:nvSpPr>
        <p:spPr>
          <a:xfrm>
            <a:off x="6480000" y="3830398"/>
            <a:ext cx="5015638" cy="1219439"/>
          </a:xfrm>
        </p:spPr>
        <p:txBody>
          <a:bodyPr vert="horz" lIns="0" tIns="0" rIns="0" bIns="0" rtlCol="0">
            <a:normAutofit fontScale="70000" lnSpcReduction="20000"/>
          </a:bodyPr>
          <a:lstStyle/>
          <a:p>
            <a:pPr marL="0" indent="0" algn="ctr">
              <a:buNone/>
            </a:pPr>
            <a:r>
              <a:rPr lang="en-US" sz="2800">
                <a:solidFill>
                  <a:schemeClr val="tx1"/>
                </a:solidFill>
              </a:rPr>
              <a:t>“Normalization” of the article count allows each minor planet’s data to be represented accurately but relative to the same circle of radius one.</a:t>
            </a:r>
          </a:p>
        </p:txBody>
      </p:sp>
      <p:grpSp>
        <p:nvGrpSpPr>
          <p:cNvPr id="15" name="Group 14">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13952" y="317452"/>
            <a:ext cx="2088038" cy="719230"/>
            <a:chOff x="4532666" y="505937"/>
            <a:chExt cx="2981730" cy="1027064"/>
          </a:xfrm>
        </p:grpSpPr>
        <p:sp>
          <p:nvSpPr>
            <p:cNvPr id="16"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7"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8"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20" name="Group 19">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5706" y="5503147"/>
            <a:ext cx="2117174" cy="588806"/>
            <a:chOff x="4549904" y="5078157"/>
            <a:chExt cx="3023338" cy="840818"/>
          </a:xfrm>
        </p:grpSpPr>
        <p:sp>
          <p:nvSpPr>
            <p:cNvPr id="21"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2"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3"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pic>
        <p:nvPicPr>
          <p:cNvPr id="4" name="Picture 3">
            <a:extLst>
              <a:ext uri="{FF2B5EF4-FFF2-40B4-BE49-F238E27FC236}">
                <a16:creationId xmlns:a16="http://schemas.microsoft.com/office/drawing/2014/main" id="{23F2E1D7-D286-4B53-BBBF-44EB35250F96}"/>
              </a:ext>
            </a:extLst>
          </p:cNvPr>
          <p:cNvPicPr>
            <a:picLocks noChangeAspect="1"/>
          </p:cNvPicPr>
          <p:nvPr/>
        </p:nvPicPr>
        <p:blipFill>
          <a:blip r:embed="rId3"/>
          <a:stretch>
            <a:fillRect/>
          </a:stretch>
        </p:blipFill>
        <p:spPr>
          <a:xfrm>
            <a:off x="1150738" y="1544185"/>
            <a:ext cx="3121423" cy="3109229"/>
          </a:xfrm>
          <a:prstGeom prst="rect">
            <a:avLst/>
          </a:prstGeom>
        </p:spPr>
      </p:pic>
    </p:spTree>
    <p:extLst>
      <p:ext uri="{BB962C8B-B14F-4D97-AF65-F5344CB8AC3E}">
        <p14:creationId xmlns:p14="http://schemas.microsoft.com/office/powerpoint/2010/main" val="351200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FAE2A12-140C-4527-B721-72C1DD3F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B43FC7-6A19-4DF3-8506-485B55500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7E689040-6301-4CD3-A20F-EA809EAD5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0 w 12192000"/>
              <a:gd name="connsiteY0" fmla="*/ 0 h 6858000"/>
              <a:gd name="connsiteX1" fmla="*/ 10344100 w 12192000"/>
              <a:gd name="connsiteY1" fmla="*/ 0 h 6858000"/>
              <a:gd name="connsiteX2" fmla="*/ 10628041 w 12192000"/>
              <a:gd name="connsiteY2" fmla="*/ 181981 h 6858000"/>
              <a:gd name="connsiteX3" fmla="*/ 10890786 w 12192000"/>
              <a:gd name="connsiteY3" fmla="*/ 404196 h 6858000"/>
              <a:gd name="connsiteX4" fmla="*/ 12140703 w 12192000"/>
              <a:gd name="connsiteY4" fmla="*/ 2501275 h 6858000"/>
              <a:gd name="connsiteX5" fmla="*/ 12192000 w 12192000"/>
              <a:gd name="connsiteY5" fmla="*/ 2695497 h 6858000"/>
              <a:gd name="connsiteX6" fmla="*/ 12192000 w 12192000"/>
              <a:gd name="connsiteY6" fmla="*/ 5699618 h 6858000"/>
              <a:gd name="connsiteX7" fmla="*/ 12152883 w 12192000"/>
              <a:gd name="connsiteY7" fmla="*/ 5839731 h 6858000"/>
              <a:gd name="connsiteX8" fmla="*/ 11693517 w 12192000"/>
              <a:gd name="connsiteY8" fmla="*/ 6719283 h 6858000"/>
              <a:gd name="connsiteX9" fmla="*/ 11571478 w 12192000"/>
              <a:gd name="connsiteY9" fmla="*/ 6858000 h 6858000"/>
              <a:gd name="connsiteX10" fmla="*/ 0 w 12192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0" y="0"/>
                </a:moveTo>
                <a:lnTo>
                  <a:pt x="10344100" y="0"/>
                </a:lnTo>
                <a:lnTo>
                  <a:pt x="10628041" y="181981"/>
                </a:lnTo>
                <a:cubicBezTo>
                  <a:pt x="10728383" y="255277"/>
                  <a:pt x="10816544" y="329736"/>
                  <a:pt x="10890786" y="404196"/>
                </a:cubicBezTo>
                <a:cubicBezTo>
                  <a:pt x="11447593" y="962641"/>
                  <a:pt x="11888399" y="1637430"/>
                  <a:pt x="12140703" y="2501275"/>
                </a:cubicBezTo>
                <a:lnTo>
                  <a:pt x="12192000" y="2695497"/>
                </a:lnTo>
                <a:lnTo>
                  <a:pt x="12192000" y="5699618"/>
                </a:lnTo>
                <a:lnTo>
                  <a:pt x="12152883" y="5839731"/>
                </a:lnTo>
                <a:cubicBezTo>
                  <a:pt x="12041522" y="6174798"/>
                  <a:pt x="11888399" y="6467982"/>
                  <a:pt x="11693517" y="6719283"/>
                </a:cubicBezTo>
                <a:lnTo>
                  <a:pt x="11571478" y="6858000"/>
                </a:lnTo>
                <a:lnTo>
                  <a:pt x="0" y="685800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 name="Title 1">
            <a:extLst>
              <a:ext uri="{FF2B5EF4-FFF2-40B4-BE49-F238E27FC236}">
                <a16:creationId xmlns:a16="http://schemas.microsoft.com/office/drawing/2014/main" id="{C7561D22-0DBA-49A9-9EB8-809656BACA45}"/>
              </a:ext>
            </a:extLst>
          </p:cNvPr>
          <p:cNvSpPr>
            <a:spLocks noGrp="1"/>
          </p:cNvSpPr>
          <p:nvPr>
            <p:ph type="title"/>
          </p:nvPr>
        </p:nvSpPr>
        <p:spPr>
          <a:xfrm>
            <a:off x="720000" y="619200"/>
            <a:ext cx="6923813" cy="1477328"/>
          </a:xfrm>
        </p:spPr>
        <p:txBody>
          <a:bodyPr>
            <a:normAutofit/>
          </a:bodyPr>
          <a:lstStyle/>
          <a:p>
            <a:r>
              <a:rPr lang="en-US" sz="3200"/>
              <a:t>What are we really talking about?</a:t>
            </a:r>
          </a:p>
        </p:txBody>
      </p:sp>
      <p:sp>
        <p:nvSpPr>
          <p:cNvPr id="3" name="Content Placeholder 2">
            <a:extLst>
              <a:ext uri="{FF2B5EF4-FFF2-40B4-BE49-F238E27FC236}">
                <a16:creationId xmlns:a16="http://schemas.microsoft.com/office/drawing/2014/main" id="{CB536758-8C6D-4E81-83B5-F7D22CE01A02}"/>
              </a:ext>
            </a:extLst>
          </p:cNvPr>
          <p:cNvSpPr>
            <a:spLocks noGrp="1"/>
          </p:cNvSpPr>
          <p:nvPr>
            <p:ph idx="1"/>
          </p:nvPr>
        </p:nvSpPr>
        <p:spPr>
          <a:xfrm>
            <a:off x="720000" y="2448000"/>
            <a:ext cx="10716487" cy="3320975"/>
          </a:xfrm>
        </p:spPr>
        <p:txBody>
          <a:bodyPr>
            <a:normAutofit/>
          </a:bodyPr>
          <a:lstStyle/>
          <a:p>
            <a:pPr>
              <a:lnSpc>
                <a:spcPct val="110000"/>
              </a:lnSpc>
            </a:pPr>
            <a:r>
              <a:rPr lang="en-US" sz="1900" i="1"/>
              <a:t>Minor planets. </a:t>
            </a:r>
            <a:r>
              <a:rPr lang="en-US" sz="1900"/>
              <a:t>These include a lot of categories from astronomy: "minor planets", "Amor asteroids", "Apollo asteroids", "asteroid  belt", "Aten asteroids", "dwarf planets", "Kuiper Belt objects", "scattered disk objects", "near-Earth asteroids", "Plutoids", "trans-Neptunian objects", "Jupiter Trojan asteroids", "centaur asteroids", "inner main belt asteroids", "main belt asteroids", "Mars crossing asteroids", "outer main belt asteroids”.</a:t>
            </a:r>
          </a:p>
          <a:p>
            <a:pPr>
              <a:lnSpc>
                <a:spcPct val="110000"/>
              </a:lnSpc>
            </a:pPr>
            <a:r>
              <a:rPr lang="en-US" sz="1900"/>
              <a:t>These categories </a:t>
            </a:r>
            <a:r>
              <a:rPr lang="en-US" sz="1900" i="1"/>
              <a:t>might</a:t>
            </a:r>
            <a:r>
              <a:rPr lang="en-US" sz="1900"/>
              <a:t> behave differently, but we will consider them here as one. </a:t>
            </a:r>
          </a:p>
          <a:p>
            <a:pPr>
              <a:lnSpc>
                <a:spcPct val="110000"/>
              </a:lnSpc>
            </a:pPr>
            <a:r>
              <a:rPr lang="en-US" sz="1900"/>
              <a:t>In astrological asteroid theory, the </a:t>
            </a:r>
            <a:r>
              <a:rPr lang="en-US" sz="1900" i="1"/>
              <a:t>name</a:t>
            </a:r>
            <a:r>
              <a:rPr lang="en-US" sz="1900"/>
              <a:t> as archetype gives the interpretive meaning of the placement.</a:t>
            </a:r>
          </a:p>
        </p:txBody>
      </p:sp>
    </p:spTree>
    <p:extLst>
      <p:ext uri="{BB962C8B-B14F-4D97-AF65-F5344CB8AC3E}">
        <p14:creationId xmlns:p14="http://schemas.microsoft.com/office/powerpoint/2010/main" val="663156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E9D6223-8D87-4038-BE74-D5224B024F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6FBF49-EC0D-4E09-A77B-DB4E8257E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3AA13D0-BF0A-4B8F-9FD6-CAE2DCD93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0"/>
            <a:ext cx="9705717" cy="6858000"/>
          </a:xfrm>
          <a:custGeom>
            <a:avLst/>
            <a:gdLst>
              <a:gd name="connsiteX0" fmla="*/ 0 w 9705717"/>
              <a:gd name="connsiteY0" fmla="*/ 0 h 6858000"/>
              <a:gd name="connsiteX1" fmla="*/ 8892014 w 9705717"/>
              <a:gd name="connsiteY1" fmla="*/ 0 h 6858000"/>
              <a:gd name="connsiteX2" fmla="*/ 8948109 w 9705717"/>
              <a:gd name="connsiteY2" fmla="*/ 119185 h 6858000"/>
              <a:gd name="connsiteX3" fmla="*/ 9361712 w 9705717"/>
              <a:gd name="connsiteY3" fmla="*/ 1009060 h 6858000"/>
              <a:gd name="connsiteX4" fmla="*/ 9569814 w 9705717"/>
              <a:gd name="connsiteY4" fmla="*/ 4722415 h 6858000"/>
              <a:gd name="connsiteX5" fmla="*/ 8937785 w 9705717"/>
              <a:gd name="connsiteY5" fmla="*/ 6619105 h 6858000"/>
              <a:gd name="connsiteX6" fmla="*/ 8749280 w 9705717"/>
              <a:gd name="connsiteY6" fmla="*/ 6858000 h 6858000"/>
              <a:gd name="connsiteX7" fmla="*/ 0 w 9705717"/>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717" h="6858000">
                <a:moveTo>
                  <a:pt x="0" y="0"/>
                </a:moveTo>
                <a:lnTo>
                  <a:pt x="8892014" y="0"/>
                </a:lnTo>
                <a:lnTo>
                  <a:pt x="8948109" y="119185"/>
                </a:lnTo>
                <a:cubicBezTo>
                  <a:pt x="9080774" y="406683"/>
                  <a:pt x="9216041" y="706568"/>
                  <a:pt x="9361712" y="1009060"/>
                </a:cubicBezTo>
                <a:cubicBezTo>
                  <a:pt x="9986018" y="2093861"/>
                  <a:pt x="9569814" y="4346908"/>
                  <a:pt x="9569814" y="4722415"/>
                </a:cubicBezTo>
                <a:cubicBezTo>
                  <a:pt x="9569814" y="5635108"/>
                  <a:pt x="9260912" y="6189243"/>
                  <a:pt x="8937785" y="6619105"/>
                </a:cubicBezTo>
                <a:lnTo>
                  <a:pt x="8749280" y="6858000"/>
                </a:lnTo>
                <a:lnTo>
                  <a:pt x="0" y="6858000"/>
                </a:ln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a:extLst>
              <a:ext uri="{FF2B5EF4-FFF2-40B4-BE49-F238E27FC236}">
                <a16:creationId xmlns:a16="http://schemas.microsoft.com/office/drawing/2014/main" id="{1AB0FDFA-D3C5-4DDA-BDA3-8248C02F77ED}"/>
              </a:ext>
            </a:extLst>
          </p:cNvPr>
          <p:cNvSpPr>
            <a:spLocks noGrp="1"/>
          </p:cNvSpPr>
          <p:nvPr>
            <p:ph type="title"/>
          </p:nvPr>
        </p:nvSpPr>
        <p:spPr>
          <a:xfrm>
            <a:off x="720000" y="619200"/>
            <a:ext cx="6911974" cy="1477328"/>
          </a:xfrm>
        </p:spPr>
        <p:txBody>
          <a:bodyPr wrap="square" anchor="ctr">
            <a:normAutofit/>
          </a:bodyPr>
          <a:lstStyle/>
          <a:p>
            <a:r>
              <a:rPr lang="en-US" sz="3200"/>
              <a:t>Don’t worry if this is not obvious.</a:t>
            </a:r>
          </a:p>
        </p:txBody>
      </p:sp>
      <p:sp>
        <p:nvSpPr>
          <p:cNvPr id="3" name="Content Placeholder 2">
            <a:extLst>
              <a:ext uri="{FF2B5EF4-FFF2-40B4-BE49-F238E27FC236}">
                <a16:creationId xmlns:a16="http://schemas.microsoft.com/office/drawing/2014/main" id="{621F79A2-6BBA-43DE-9446-630317FEE3FD}"/>
              </a:ext>
            </a:extLst>
          </p:cNvPr>
          <p:cNvSpPr>
            <a:spLocks noGrp="1"/>
          </p:cNvSpPr>
          <p:nvPr>
            <p:ph idx="1"/>
          </p:nvPr>
        </p:nvSpPr>
        <p:spPr>
          <a:xfrm>
            <a:off x="720000" y="2541600"/>
            <a:ext cx="6911975" cy="3216273"/>
          </a:xfrm>
        </p:spPr>
        <p:txBody>
          <a:bodyPr>
            <a:normAutofit fontScale="92500" lnSpcReduction="10000"/>
          </a:bodyPr>
          <a:lstStyle/>
          <a:p>
            <a:pPr>
              <a:lnSpc>
                <a:spcPct val="110000"/>
              </a:lnSpc>
            </a:pPr>
            <a:r>
              <a:rPr lang="en-US"/>
              <a:t>I went to grad school for math, and I was not ever taught this particular thing, but rather, it was shown to me by a Google search.</a:t>
            </a:r>
          </a:p>
          <a:p>
            <a:pPr>
              <a:lnSpc>
                <a:spcPct val="110000"/>
              </a:lnSpc>
            </a:pPr>
            <a:r>
              <a:rPr lang="en-US"/>
              <a:t>(Grad school just teaches you </a:t>
            </a:r>
            <a:r>
              <a:rPr lang="en-US" i="1"/>
              <a:t>what</a:t>
            </a:r>
            <a:r>
              <a:rPr lang="en-US"/>
              <a:t> to Google.)</a:t>
            </a:r>
          </a:p>
          <a:p>
            <a:pPr>
              <a:lnSpc>
                <a:spcPct val="110000"/>
              </a:lnSpc>
            </a:pPr>
            <a:r>
              <a:rPr lang="en-US"/>
              <a:t>Math is a living, breathing subject with new developments all the time.</a:t>
            </a:r>
          </a:p>
          <a:p>
            <a:pPr>
              <a:lnSpc>
                <a:spcPct val="110000"/>
              </a:lnSpc>
            </a:pPr>
            <a:r>
              <a:rPr lang="en-US"/>
              <a:t>Again, if you can dream it, likely someone else has struggled with it too.</a:t>
            </a:r>
          </a:p>
          <a:p>
            <a:pPr>
              <a:lnSpc>
                <a:spcPct val="110000"/>
              </a:lnSpc>
            </a:pPr>
            <a:r>
              <a:rPr lang="en-US"/>
              <a:t>The math is out there.</a:t>
            </a:r>
          </a:p>
        </p:txBody>
      </p:sp>
      <p:sp>
        <p:nvSpPr>
          <p:cNvPr id="14" name="Freeform 10">
            <a:extLst>
              <a:ext uri="{FF2B5EF4-FFF2-40B4-BE49-F238E27FC236}">
                <a16:creationId xmlns:a16="http://schemas.microsoft.com/office/drawing/2014/main" id="{15BE2CF8-7196-4BC3-B312-B0EE486D9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5824556">
            <a:off x="8226571" y="2916066"/>
            <a:ext cx="3518890" cy="3293724"/>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21854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5D1035C-3BF0-4FE0-B3A3-1062F8600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C6AD64-CDE3-974E-B2A8-4DF36DF95E1B}"/>
              </a:ext>
            </a:extLst>
          </p:cNvPr>
          <p:cNvSpPr>
            <a:spLocks noGrp="1"/>
          </p:cNvSpPr>
          <p:nvPr>
            <p:ph type="title"/>
          </p:nvPr>
        </p:nvSpPr>
        <p:spPr>
          <a:xfrm>
            <a:off x="720000" y="619200"/>
            <a:ext cx="5662937" cy="1477328"/>
          </a:xfrm>
        </p:spPr>
        <p:txBody>
          <a:bodyPr wrap="square" anchor="ctr">
            <a:noAutofit/>
          </a:bodyPr>
          <a:lstStyle/>
          <a:p>
            <a:r>
              <a:rPr lang="en-US" sz="7200"/>
              <a:t>Just like any art form,</a:t>
            </a:r>
          </a:p>
        </p:txBody>
      </p:sp>
      <p:sp>
        <p:nvSpPr>
          <p:cNvPr id="3" name="Content Placeholder 2">
            <a:extLst>
              <a:ext uri="{FF2B5EF4-FFF2-40B4-BE49-F238E27FC236}">
                <a16:creationId xmlns:a16="http://schemas.microsoft.com/office/drawing/2014/main" id="{5052C848-8A71-7243-9C30-A6CA936634C4}"/>
              </a:ext>
            </a:extLst>
          </p:cNvPr>
          <p:cNvSpPr>
            <a:spLocks noGrp="1"/>
          </p:cNvSpPr>
          <p:nvPr>
            <p:ph idx="1"/>
          </p:nvPr>
        </p:nvSpPr>
        <p:spPr>
          <a:xfrm>
            <a:off x="720000" y="2541600"/>
            <a:ext cx="4991962" cy="3216273"/>
          </a:xfrm>
        </p:spPr>
        <p:txBody>
          <a:bodyPr>
            <a:normAutofit/>
          </a:bodyPr>
          <a:lstStyle/>
          <a:p>
            <a:r>
              <a:rPr lang="en-US" sz="2800"/>
              <a:t>Scientific principles within a study are best kept few but consistent. </a:t>
            </a:r>
          </a:p>
          <a:p>
            <a:r>
              <a:rPr lang="en-US" sz="2800"/>
              <a:t>The manifold complications will come in turning these into reality.</a:t>
            </a:r>
          </a:p>
          <a:p>
            <a:endParaRPr lang="en-US"/>
          </a:p>
        </p:txBody>
      </p:sp>
      <p:pic>
        <p:nvPicPr>
          <p:cNvPr id="5" name="Picture 4" descr="Colourful 3D rendering of triangles">
            <a:extLst>
              <a:ext uri="{FF2B5EF4-FFF2-40B4-BE49-F238E27FC236}">
                <a16:creationId xmlns:a16="http://schemas.microsoft.com/office/drawing/2014/main" id="{F81DA9D2-1DAB-4C26-B7F8-639D0AB98A23}"/>
              </a:ext>
            </a:extLst>
          </p:cNvPr>
          <p:cNvPicPr>
            <a:picLocks noChangeAspect="1"/>
          </p:cNvPicPr>
          <p:nvPr/>
        </p:nvPicPr>
        <p:blipFill rotWithShape="1">
          <a:blip r:embed="rId2"/>
          <a:srcRect l="13938" r="30943" b="-1"/>
          <a:stretch/>
        </p:blipFill>
        <p:spPr>
          <a:xfrm>
            <a:off x="6529065" y="10"/>
            <a:ext cx="5662937" cy="6857990"/>
          </a:xfrm>
          <a:custGeom>
            <a:avLst/>
            <a:gdLst/>
            <a:ahLst/>
            <a:cxnLst/>
            <a:rect l="l" t="t" r="r" b="b"/>
            <a:pathLst>
              <a:path w="5662937" h="6858000">
                <a:moveTo>
                  <a:pt x="598332" y="0"/>
                </a:moveTo>
                <a:lnTo>
                  <a:pt x="5662937" y="0"/>
                </a:lnTo>
                <a:lnTo>
                  <a:pt x="5662937" y="6858000"/>
                </a:lnTo>
                <a:lnTo>
                  <a:pt x="0" y="6858000"/>
                </a:lnTo>
                <a:lnTo>
                  <a:pt x="78957" y="6777438"/>
                </a:lnTo>
                <a:cubicBezTo>
                  <a:pt x="291624" y="6544265"/>
                  <a:pt x="490445" y="6275955"/>
                  <a:pt x="672224" y="5969316"/>
                </a:cubicBezTo>
                <a:cubicBezTo>
                  <a:pt x="914596" y="5515036"/>
                  <a:pt x="1066079" y="5030470"/>
                  <a:pt x="1217562" y="4515619"/>
                </a:cubicBezTo>
                <a:cubicBezTo>
                  <a:pt x="1338748" y="3970483"/>
                  <a:pt x="1399341" y="3516203"/>
                  <a:pt x="1399341" y="3061922"/>
                </a:cubicBezTo>
                <a:cubicBezTo>
                  <a:pt x="1399341" y="1948936"/>
                  <a:pt x="1190579" y="1021447"/>
                  <a:pt x="773055" y="279455"/>
                </a:cubicBezTo>
                <a:close/>
              </a:path>
            </a:pathLst>
          </a:custGeom>
        </p:spPr>
      </p:pic>
    </p:spTree>
    <p:extLst>
      <p:ext uri="{BB962C8B-B14F-4D97-AF65-F5344CB8AC3E}">
        <p14:creationId xmlns:p14="http://schemas.microsoft.com/office/powerpoint/2010/main" val="12763015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7FEECB93-933C-477B-BC7D-C2F2F6271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een building in a cornfield">
            <a:extLst>
              <a:ext uri="{FF2B5EF4-FFF2-40B4-BE49-F238E27FC236}">
                <a16:creationId xmlns:a16="http://schemas.microsoft.com/office/drawing/2014/main" id="{5E6B92BB-AAA7-4B3E-9A17-07FC6FE6FA35}"/>
              </a:ext>
            </a:extLst>
          </p:cNvPr>
          <p:cNvPicPr>
            <a:picLocks noChangeAspect="1"/>
          </p:cNvPicPr>
          <p:nvPr/>
        </p:nvPicPr>
        <p:blipFill rotWithShape="1">
          <a:blip r:embed="rId2"/>
          <a:srcRect t="15730"/>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3" name="Rectangle 12">
            <a:extLst>
              <a:ext uri="{FF2B5EF4-FFF2-40B4-BE49-F238E27FC236}">
                <a16:creationId xmlns:a16="http://schemas.microsoft.com/office/drawing/2014/main" id="{497BC505-FE0C-4637-A29D-B71DFBBBAA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9F93EF-7ECC-A140-96E3-42757F9479F3}"/>
              </a:ext>
            </a:extLst>
          </p:cNvPr>
          <p:cNvSpPr>
            <a:spLocks noGrp="1"/>
          </p:cNvSpPr>
          <p:nvPr>
            <p:ph type="title"/>
          </p:nvPr>
        </p:nvSpPr>
        <p:spPr>
          <a:xfrm>
            <a:off x="720000" y="1455847"/>
            <a:ext cx="5015638" cy="2068553"/>
          </a:xfrm>
        </p:spPr>
        <p:txBody>
          <a:bodyPr vert="horz" wrap="square" lIns="0" tIns="0" rIns="0" bIns="0" rtlCol="0" anchor="b" anchorCtr="0">
            <a:normAutofit/>
          </a:bodyPr>
          <a:lstStyle/>
          <a:p>
            <a:pPr algn="ctr">
              <a:lnSpc>
                <a:spcPct val="100000"/>
              </a:lnSpc>
            </a:pPr>
            <a:r>
              <a:rPr lang="en-US" sz="5600" spc="-100"/>
              <a:t>2. Data Cultivation</a:t>
            </a:r>
          </a:p>
        </p:txBody>
      </p:sp>
      <p:grpSp>
        <p:nvGrpSpPr>
          <p:cNvPr id="15" name="Group 14">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65602" y="317452"/>
            <a:ext cx="2088038" cy="719230"/>
            <a:chOff x="4532666" y="505937"/>
            <a:chExt cx="2981730" cy="1027064"/>
          </a:xfrm>
        </p:grpSpPr>
        <p:sp>
          <p:nvSpPr>
            <p:cNvPr id="16"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7"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8"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20" name="Group 19">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17356" y="5503147"/>
            <a:ext cx="2117174" cy="588806"/>
            <a:chOff x="4549904" y="5078157"/>
            <a:chExt cx="3023338" cy="840818"/>
          </a:xfrm>
        </p:grpSpPr>
        <p:sp>
          <p:nvSpPr>
            <p:cNvPr id="21"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2"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3"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Tree>
    <p:extLst>
      <p:ext uri="{BB962C8B-B14F-4D97-AF65-F5344CB8AC3E}">
        <p14:creationId xmlns:p14="http://schemas.microsoft.com/office/powerpoint/2010/main" val="3313663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E36D83B-FFDD-4B74-8218-5C27D4229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BCF0890-1109-41C4-9FED-BCA313E724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2BA2CA-99D7-F549-995A-82251BB268DD}"/>
              </a:ext>
            </a:extLst>
          </p:cNvPr>
          <p:cNvSpPr>
            <a:spLocks noGrp="1"/>
          </p:cNvSpPr>
          <p:nvPr>
            <p:ph type="title"/>
          </p:nvPr>
        </p:nvSpPr>
        <p:spPr>
          <a:xfrm>
            <a:off x="8364538" y="619200"/>
            <a:ext cx="3107463" cy="5510138"/>
          </a:xfrm>
        </p:spPr>
        <p:txBody>
          <a:bodyPr>
            <a:normAutofit/>
          </a:bodyPr>
          <a:lstStyle/>
          <a:p>
            <a:r>
              <a:rPr lang="en-US"/>
              <a:t>However, the ideal code was a moving target within the first six months.</a:t>
            </a:r>
          </a:p>
        </p:txBody>
      </p:sp>
      <p:sp useBgFill="1">
        <p:nvSpPr>
          <p:cNvPr id="13" name="Freeform: Shape 12">
            <a:extLst>
              <a:ext uri="{FF2B5EF4-FFF2-40B4-BE49-F238E27FC236}">
                <a16:creationId xmlns:a16="http://schemas.microsoft.com/office/drawing/2014/main" id="{F534AA72-89BF-4BB0-B339-DEB9FC7F1B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7809022" cy="6858000"/>
          </a:xfrm>
          <a:custGeom>
            <a:avLst/>
            <a:gdLst>
              <a:gd name="connsiteX0" fmla="*/ 27229 w 7809022"/>
              <a:gd name="connsiteY0" fmla="*/ 0 h 6858000"/>
              <a:gd name="connsiteX1" fmla="*/ 7809022 w 7809022"/>
              <a:gd name="connsiteY1" fmla="*/ 0 h 6858000"/>
              <a:gd name="connsiteX2" fmla="*/ 7809022 w 7809022"/>
              <a:gd name="connsiteY2" fmla="*/ 6858000 h 6858000"/>
              <a:gd name="connsiteX3" fmla="*/ 41303 w 7809022"/>
              <a:gd name="connsiteY3" fmla="*/ 6858000 h 6858000"/>
              <a:gd name="connsiteX4" fmla="*/ 41303 w 7809022"/>
              <a:gd name="connsiteY4" fmla="*/ 6822879 h 6858000"/>
              <a:gd name="connsiteX5" fmla="*/ 41303 w 7809022"/>
              <a:gd name="connsiteY5" fmla="*/ 6667752 h 6858000"/>
              <a:gd name="connsiteX6" fmla="*/ 0 w 7809022"/>
              <a:gd name="connsiteY6" fmla="*/ 3813425 h 6858000"/>
              <a:gd name="connsiteX7" fmla="*/ 41303 w 7809022"/>
              <a:gd name="connsiteY7" fmla="*/ 2572413 h 6858000"/>
              <a:gd name="connsiteX8" fmla="*/ 41303 w 7809022"/>
              <a:gd name="connsiteY8" fmla="*/ 1496869 h 6858000"/>
              <a:gd name="connsiteX9" fmla="*/ 41303 w 7809022"/>
              <a:gd name="connsiteY9" fmla="*/ 1083199 h 6858000"/>
              <a:gd name="connsiteX10" fmla="*/ 0 w 7809022"/>
              <a:gd name="connsiteY10" fmla="*/ 545427 h 6858000"/>
              <a:gd name="connsiteX11" fmla="*/ 22153 w 7809022"/>
              <a:gd name="connsiteY11" fmla="*/ 1016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09022" h="6858000">
                <a:moveTo>
                  <a:pt x="27229" y="0"/>
                </a:moveTo>
                <a:lnTo>
                  <a:pt x="7809022" y="0"/>
                </a:lnTo>
                <a:lnTo>
                  <a:pt x="7809022" y="6858000"/>
                </a:lnTo>
                <a:lnTo>
                  <a:pt x="41303" y="6858000"/>
                </a:lnTo>
                <a:lnTo>
                  <a:pt x="41303" y="6822879"/>
                </a:lnTo>
                <a:cubicBezTo>
                  <a:pt x="41303" y="6760828"/>
                  <a:pt x="41303" y="6709119"/>
                  <a:pt x="41303" y="6667752"/>
                </a:cubicBezTo>
                <a:cubicBezTo>
                  <a:pt x="41303" y="6667752"/>
                  <a:pt x="41303" y="6667752"/>
                  <a:pt x="0" y="3813425"/>
                </a:cubicBezTo>
                <a:cubicBezTo>
                  <a:pt x="0" y="3813425"/>
                  <a:pt x="0" y="3813425"/>
                  <a:pt x="41303" y="2572413"/>
                </a:cubicBezTo>
                <a:cubicBezTo>
                  <a:pt x="41303" y="2572413"/>
                  <a:pt x="41303" y="2572413"/>
                  <a:pt x="41303" y="1496869"/>
                </a:cubicBezTo>
                <a:cubicBezTo>
                  <a:pt x="41303" y="1455502"/>
                  <a:pt x="41303" y="1290034"/>
                  <a:pt x="41303" y="1083199"/>
                </a:cubicBezTo>
                <a:cubicBezTo>
                  <a:pt x="41303" y="876364"/>
                  <a:pt x="0" y="710895"/>
                  <a:pt x="0" y="545427"/>
                </a:cubicBezTo>
                <a:cubicBezTo>
                  <a:pt x="0" y="545427"/>
                  <a:pt x="0" y="545427"/>
                  <a:pt x="22153" y="101661"/>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graphicFrame>
        <p:nvGraphicFramePr>
          <p:cNvPr id="5" name="Content Placeholder 2">
            <a:extLst>
              <a:ext uri="{FF2B5EF4-FFF2-40B4-BE49-F238E27FC236}">
                <a16:creationId xmlns:a16="http://schemas.microsoft.com/office/drawing/2014/main" id="{409B9014-9C54-4F1B-82E2-1AEF852132B0}"/>
              </a:ext>
            </a:extLst>
          </p:cNvPr>
          <p:cNvGraphicFramePr>
            <a:graphicFrameLocks noGrp="1"/>
          </p:cNvGraphicFramePr>
          <p:nvPr>
            <p:ph idx="1"/>
            <p:extLst>
              <p:ext uri="{D42A27DB-BD31-4B8C-83A1-F6EECF244321}">
                <p14:modId xmlns:p14="http://schemas.microsoft.com/office/powerpoint/2010/main" val="1537729878"/>
              </p:ext>
            </p:extLst>
          </p:nvPr>
        </p:nvGraphicFramePr>
        <p:xfrm>
          <a:off x="720000" y="728664"/>
          <a:ext cx="6188689" cy="5409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1123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35243F2-87BD-4C47-8358-ACFE608D3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5B33439-EC96-4835-9DF2-CFA3336E0E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41D0CA-FB9C-C148-BA03-1BC0AF9FFD23}"/>
              </a:ext>
            </a:extLst>
          </p:cNvPr>
          <p:cNvSpPr>
            <a:spLocks noGrp="1"/>
          </p:cNvSpPr>
          <p:nvPr>
            <p:ph type="title"/>
          </p:nvPr>
        </p:nvSpPr>
        <p:spPr>
          <a:xfrm>
            <a:off x="696212" y="2439784"/>
            <a:ext cx="5015638" cy="1969770"/>
          </a:xfrm>
        </p:spPr>
        <p:txBody>
          <a:bodyPr vert="horz" wrap="square" lIns="0" tIns="0" rIns="0" bIns="0" rtlCol="0" anchor="b" anchorCtr="0">
            <a:normAutofit/>
          </a:bodyPr>
          <a:lstStyle/>
          <a:p>
            <a:pPr algn="ctr">
              <a:lnSpc>
                <a:spcPct val="90000"/>
              </a:lnSpc>
            </a:pPr>
            <a:r>
              <a:rPr lang="en-US" sz="4300" spc="-100"/>
              <a:t>In a regular lab, a grad student would be dedicated as a “data wrangler” just to tend to the code.</a:t>
            </a:r>
          </a:p>
        </p:txBody>
      </p:sp>
      <p:grpSp>
        <p:nvGrpSpPr>
          <p:cNvPr id="16" name="Group 15">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65602" y="317452"/>
            <a:ext cx="2088038" cy="719230"/>
            <a:chOff x="4532666" y="505937"/>
            <a:chExt cx="2981730" cy="1027064"/>
          </a:xfrm>
        </p:grpSpPr>
        <p:sp>
          <p:nvSpPr>
            <p:cNvPr id="17"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8"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9"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21" name="Group 20">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17356" y="5503147"/>
            <a:ext cx="2117174" cy="588806"/>
            <a:chOff x="4549904" y="5078157"/>
            <a:chExt cx="3023338" cy="840818"/>
          </a:xfrm>
        </p:grpSpPr>
        <p:sp>
          <p:nvSpPr>
            <p:cNvPr id="22"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3"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4"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pic>
        <p:nvPicPr>
          <p:cNvPr id="7" name="Graphic 6" descr="Programmer">
            <a:extLst>
              <a:ext uri="{FF2B5EF4-FFF2-40B4-BE49-F238E27FC236}">
                <a16:creationId xmlns:a16="http://schemas.microsoft.com/office/drawing/2014/main" id="{57B58673-B9DA-4C44-B2DC-942F3334D8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44525" y="917269"/>
            <a:ext cx="5014800" cy="5014800"/>
          </a:xfrm>
          <a:custGeom>
            <a:avLst/>
            <a:gdLst/>
            <a:ahLst/>
            <a:cxnLst/>
            <a:rect l="l" t="t" r="r" b="b"/>
            <a:pathLst>
              <a:path w="5014800" h="5409338">
                <a:moveTo>
                  <a:pt x="0" y="0"/>
                </a:moveTo>
                <a:lnTo>
                  <a:pt x="5014800" y="0"/>
                </a:lnTo>
                <a:lnTo>
                  <a:pt x="5014800" y="5409338"/>
                </a:lnTo>
                <a:lnTo>
                  <a:pt x="0" y="5409338"/>
                </a:lnTo>
                <a:close/>
              </a:path>
            </a:pathLst>
          </a:custGeom>
        </p:spPr>
      </p:pic>
    </p:spTree>
    <p:extLst>
      <p:ext uri="{BB962C8B-B14F-4D97-AF65-F5344CB8AC3E}">
        <p14:creationId xmlns:p14="http://schemas.microsoft.com/office/powerpoint/2010/main" val="2344712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08119F7-B84E-4EBF-919F-A9B0F6D92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AA17479-17CB-402A-8689-750C6F3858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BCF4CC-6790-8A4E-A99D-D4EA21558DD6}"/>
              </a:ext>
            </a:extLst>
          </p:cNvPr>
          <p:cNvSpPr>
            <a:spLocks noGrp="1"/>
          </p:cNvSpPr>
          <p:nvPr>
            <p:ph type="title"/>
          </p:nvPr>
        </p:nvSpPr>
        <p:spPr>
          <a:xfrm>
            <a:off x="720000" y="619200"/>
            <a:ext cx="3107463" cy="5510138"/>
          </a:xfrm>
        </p:spPr>
        <p:txBody>
          <a:bodyPr>
            <a:normAutofit/>
          </a:bodyPr>
          <a:lstStyle/>
          <a:p>
            <a:r>
              <a:rPr lang="en-US" sz="7200"/>
              <a:t>Out of frustration and limitations of time,</a:t>
            </a:r>
          </a:p>
        </p:txBody>
      </p:sp>
      <p:sp useBgFill="1">
        <p:nvSpPr>
          <p:cNvPr id="13" name="Freeform: Shape 12">
            <a:extLst>
              <a:ext uri="{FF2B5EF4-FFF2-40B4-BE49-F238E27FC236}">
                <a16:creationId xmlns:a16="http://schemas.microsoft.com/office/drawing/2014/main" id="{F534AA72-89BF-4BB0-B339-DEB9FC7F1B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2978" y="0"/>
            <a:ext cx="7809022" cy="6858000"/>
          </a:xfrm>
          <a:custGeom>
            <a:avLst/>
            <a:gdLst>
              <a:gd name="connsiteX0" fmla="*/ 27229 w 7809022"/>
              <a:gd name="connsiteY0" fmla="*/ 0 h 6858000"/>
              <a:gd name="connsiteX1" fmla="*/ 7809022 w 7809022"/>
              <a:gd name="connsiteY1" fmla="*/ 0 h 6858000"/>
              <a:gd name="connsiteX2" fmla="*/ 7809022 w 7809022"/>
              <a:gd name="connsiteY2" fmla="*/ 6858000 h 6858000"/>
              <a:gd name="connsiteX3" fmla="*/ 41303 w 7809022"/>
              <a:gd name="connsiteY3" fmla="*/ 6858000 h 6858000"/>
              <a:gd name="connsiteX4" fmla="*/ 41303 w 7809022"/>
              <a:gd name="connsiteY4" fmla="*/ 6822879 h 6858000"/>
              <a:gd name="connsiteX5" fmla="*/ 41303 w 7809022"/>
              <a:gd name="connsiteY5" fmla="*/ 6667752 h 6858000"/>
              <a:gd name="connsiteX6" fmla="*/ 0 w 7809022"/>
              <a:gd name="connsiteY6" fmla="*/ 3813425 h 6858000"/>
              <a:gd name="connsiteX7" fmla="*/ 41303 w 7809022"/>
              <a:gd name="connsiteY7" fmla="*/ 2572413 h 6858000"/>
              <a:gd name="connsiteX8" fmla="*/ 41303 w 7809022"/>
              <a:gd name="connsiteY8" fmla="*/ 1496869 h 6858000"/>
              <a:gd name="connsiteX9" fmla="*/ 41303 w 7809022"/>
              <a:gd name="connsiteY9" fmla="*/ 1083199 h 6858000"/>
              <a:gd name="connsiteX10" fmla="*/ 0 w 7809022"/>
              <a:gd name="connsiteY10" fmla="*/ 545427 h 6858000"/>
              <a:gd name="connsiteX11" fmla="*/ 22153 w 7809022"/>
              <a:gd name="connsiteY11" fmla="*/ 1016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09022" h="6858000">
                <a:moveTo>
                  <a:pt x="27229" y="0"/>
                </a:moveTo>
                <a:lnTo>
                  <a:pt x="7809022" y="0"/>
                </a:lnTo>
                <a:lnTo>
                  <a:pt x="7809022" y="6858000"/>
                </a:lnTo>
                <a:lnTo>
                  <a:pt x="41303" y="6858000"/>
                </a:lnTo>
                <a:lnTo>
                  <a:pt x="41303" y="6822879"/>
                </a:lnTo>
                <a:cubicBezTo>
                  <a:pt x="41303" y="6760828"/>
                  <a:pt x="41303" y="6709119"/>
                  <a:pt x="41303" y="6667752"/>
                </a:cubicBezTo>
                <a:cubicBezTo>
                  <a:pt x="41303" y="6667752"/>
                  <a:pt x="41303" y="6667752"/>
                  <a:pt x="0" y="3813425"/>
                </a:cubicBezTo>
                <a:cubicBezTo>
                  <a:pt x="0" y="3813425"/>
                  <a:pt x="0" y="3813425"/>
                  <a:pt x="41303" y="2572413"/>
                </a:cubicBezTo>
                <a:cubicBezTo>
                  <a:pt x="41303" y="2572413"/>
                  <a:pt x="41303" y="2572413"/>
                  <a:pt x="41303" y="1496869"/>
                </a:cubicBezTo>
                <a:cubicBezTo>
                  <a:pt x="41303" y="1455502"/>
                  <a:pt x="41303" y="1290034"/>
                  <a:pt x="41303" y="1083199"/>
                </a:cubicBezTo>
                <a:cubicBezTo>
                  <a:pt x="41303" y="876364"/>
                  <a:pt x="0" y="710895"/>
                  <a:pt x="0" y="545427"/>
                </a:cubicBezTo>
                <a:cubicBezTo>
                  <a:pt x="0" y="545427"/>
                  <a:pt x="0" y="545427"/>
                  <a:pt x="22153" y="101661"/>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graphicFrame>
        <p:nvGraphicFramePr>
          <p:cNvPr id="5" name="Content Placeholder 2">
            <a:extLst>
              <a:ext uri="{FF2B5EF4-FFF2-40B4-BE49-F238E27FC236}">
                <a16:creationId xmlns:a16="http://schemas.microsoft.com/office/drawing/2014/main" id="{A80145AE-F664-42A7-B659-979A50B97342}"/>
              </a:ext>
            </a:extLst>
          </p:cNvPr>
          <p:cNvGraphicFramePr>
            <a:graphicFrameLocks noGrp="1"/>
          </p:cNvGraphicFramePr>
          <p:nvPr>
            <p:ph idx="1"/>
            <p:extLst>
              <p:ext uri="{D42A27DB-BD31-4B8C-83A1-F6EECF244321}">
                <p14:modId xmlns:p14="http://schemas.microsoft.com/office/powerpoint/2010/main" val="2506217712"/>
              </p:ext>
            </p:extLst>
          </p:nvPr>
        </p:nvGraphicFramePr>
        <p:xfrm>
          <a:off x="5260361" y="728664"/>
          <a:ext cx="6188689" cy="5409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23256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F58D3F4-AD3E-4263-85BF-7EB712458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383AC10-A272-4982-A610-DDA728D78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F6FDED66-1461-4834-9923-329986747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5815" y="0"/>
            <a:ext cx="11196185" cy="6858000"/>
          </a:xfrm>
          <a:custGeom>
            <a:avLst/>
            <a:gdLst>
              <a:gd name="connsiteX0" fmla="*/ 678180 w 11196185"/>
              <a:gd name="connsiteY0" fmla="*/ 0 h 6858000"/>
              <a:gd name="connsiteX1" fmla="*/ 10577581 w 11196185"/>
              <a:gd name="connsiteY1" fmla="*/ 0 h 6858000"/>
              <a:gd name="connsiteX2" fmla="*/ 10716113 w 11196185"/>
              <a:gd name="connsiteY2" fmla="*/ 294338 h 6858000"/>
              <a:gd name="connsiteX3" fmla="*/ 11040720 w 11196185"/>
              <a:gd name="connsiteY3" fmla="*/ 992736 h 6858000"/>
              <a:gd name="connsiteX4" fmla="*/ 11188414 w 11196185"/>
              <a:gd name="connsiteY4" fmla="*/ 1350314 h 6858000"/>
              <a:gd name="connsiteX5" fmla="*/ 11196185 w 11196185"/>
              <a:gd name="connsiteY5" fmla="*/ 1382182 h 6858000"/>
              <a:gd name="connsiteX6" fmla="*/ 11196185 w 11196185"/>
              <a:gd name="connsiteY6" fmla="*/ 4121434 h 6858000"/>
              <a:gd name="connsiteX7" fmla="*/ 11176802 w 11196185"/>
              <a:gd name="connsiteY7" fmla="*/ 4304566 h 6858000"/>
              <a:gd name="connsiteX8" fmla="*/ 10289429 w 11196185"/>
              <a:gd name="connsiteY8" fmla="*/ 5937296 h 6858000"/>
              <a:gd name="connsiteX9" fmla="*/ 9411880 w 11196185"/>
              <a:gd name="connsiteY9" fmla="*/ 6851146 h 6858000"/>
              <a:gd name="connsiteX10" fmla="*/ 9402883 w 11196185"/>
              <a:gd name="connsiteY10" fmla="*/ 6858000 h 6858000"/>
              <a:gd name="connsiteX11" fmla="*/ 1880709 w 11196185"/>
              <a:gd name="connsiteY11" fmla="*/ 6858000 h 6858000"/>
              <a:gd name="connsiteX12" fmla="*/ 1838993 w 11196185"/>
              <a:gd name="connsiteY12" fmla="*/ 6821023 h 6858000"/>
              <a:gd name="connsiteX13" fmla="*/ 1110605 w 11196185"/>
              <a:gd name="connsiteY13" fmla="*/ 6101023 h 6858000"/>
              <a:gd name="connsiteX14" fmla="*/ 0 w 11196185"/>
              <a:gd name="connsiteY14" fmla="*/ 3022953 h 6858000"/>
              <a:gd name="connsiteX15" fmla="*/ 653297 w 11196185"/>
              <a:gd name="connsiteY15" fmla="*/ 431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96185" h="6858000">
                <a:moveTo>
                  <a:pt x="678180" y="0"/>
                </a:moveTo>
                <a:lnTo>
                  <a:pt x="10577581" y="0"/>
                </a:lnTo>
                <a:lnTo>
                  <a:pt x="10716113" y="294338"/>
                </a:lnTo>
                <a:cubicBezTo>
                  <a:pt x="10820232" y="519974"/>
                  <a:pt x="10926393" y="755332"/>
                  <a:pt x="11040720" y="992736"/>
                </a:cubicBezTo>
                <a:cubicBezTo>
                  <a:pt x="11101967" y="1099159"/>
                  <a:pt x="11150454" y="1219908"/>
                  <a:pt x="11188414" y="1350314"/>
                </a:cubicBezTo>
                <a:lnTo>
                  <a:pt x="11196185" y="1382182"/>
                </a:lnTo>
                <a:lnTo>
                  <a:pt x="11196185" y="4121434"/>
                </a:lnTo>
                <a:lnTo>
                  <a:pt x="11176802" y="4304566"/>
                </a:lnTo>
                <a:cubicBezTo>
                  <a:pt x="11053990" y="5160104"/>
                  <a:pt x="10546664" y="5536165"/>
                  <a:pt x="10289429" y="5937296"/>
                </a:cubicBezTo>
                <a:cubicBezTo>
                  <a:pt x="10175102" y="6195166"/>
                  <a:pt x="9816937" y="6534516"/>
                  <a:pt x="9411880" y="6851146"/>
                </a:cubicBezTo>
                <a:lnTo>
                  <a:pt x="9402883" y="6858000"/>
                </a:lnTo>
                <a:lnTo>
                  <a:pt x="1880709" y="6858000"/>
                </a:lnTo>
                <a:lnTo>
                  <a:pt x="1838993" y="6821023"/>
                </a:lnTo>
                <a:cubicBezTo>
                  <a:pt x="1404461" y="6426943"/>
                  <a:pt x="1110605" y="6101023"/>
                  <a:pt x="1110605" y="6101023"/>
                </a:cubicBezTo>
                <a:cubicBezTo>
                  <a:pt x="816622" y="5544351"/>
                  <a:pt x="0" y="3776098"/>
                  <a:pt x="0" y="3022953"/>
                </a:cubicBezTo>
                <a:cubicBezTo>
                  <a:pt x="0" y="2171572"/>
                  <a:pt x="195989" y="894500"/>
                  <a:pt x="653297" y="43119"/>
                </a:cubicBez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a:extLst>
              <a:ext uri="{FF2B5EF4-FFF2-40B4-BE49-F238E27FC236}">
                <a16:creationId xmlns:a16="http://schemas.microsoft.com/office/drawing/2014/main" id="{2BDFEFF3-A5E1-5946-A9A0-105BEDC39C4C}"/>
              </a:ext>
            </a:extLst>
          </p:cNvPr>
          <p:cNvSpPr>
            <a:spLocks noGrp="1"/>
          </p:cNvSpPr>
          <p:nvPr>
            <p:ph type="title"/>
          </p:nvPr>
        </p:nvSpPr>
        <p:spPr>
          <a:xfrm>
            <a:off x="4561200" y="619200"/>
            <a:ext cx="4991961" cy="1477328"/>
          </a:xfrm>
        </p:spPr>
        <p:txBody>
          <a:bodyPr wrap="square" anchor="ctr">
            <a:normAutofit/>
          </a:bodyPr>
          <a:lstStyle/>
          <a:p>
            <a:r>
              <a:rPr lang="en-US" sz="3200"/>
              <a:t>Ease is hopefully obvious, but I also needed to ensure accuracy.</a:t>
            </a:r>
          </a:p>
        </p:txBody>
      </p:sp>
      <p:sp>
        <p:nvSpPr>
          <p:cNvPr id="14" name="Freeform 10">
            <a:extLst>
              <a:ext uri="{FF2B5EF4-FFF2-40B4-BE49-F238E27FC236}">
                <a16:creationId xmlns:a16="http://schemas.microsoft.com/office/drawing/2014/main" id="{1607CD53-0FF9-47E9-94AD-2BF64BA801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5824556">
            <a:off x="198004" y="426519"/>
            <a:ext cx="2955087" cy="2765998"/>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7FD7C2C0-8933-4142-B098-C337501BFC13}"/>
              </a:ext>
            </a:extLst>
          </p:cNvPr>
          <p:cNvSpPr>
            <a:spLocks noGrp="1"/>
          </p:cNvSpPr>
          <p:nvPr>
            <p:ph idx="1"/>
          </p:nvPr>
        </p:nvSpPr>
        <p:spPr>
          <a:xfrm>
            <a:off x="4560026" y="2541600"/>
            <a:ext cx="4991962" cy="3216273"/>
          </a:xfrm>
        </p:spPr>
        <p:txBody>
          <a:bodyPr>
            <a:normAutofit lnSpcReduction="10000"/>
          </a:bodyPr>
          <a:lstStyle/>
          <a:p>
            <a:pPr>
              <a:lnSpc>
                <a:spcPct val="110000"/>
              </a:lnSpc>
            </a:pPr>
            <a:r>
              <a:rPr lang="en-US" sz="1700"/>
              <a:t>This is where it was incredibly helpful that I already knew what I was looking for in the code and the expected daily results.</a:t>
            </a:r>
          </a:p>
          <a:p>
            <a:pPr>
              <a:lnSpc>
                <a:spcPct val="110000"/>
              </a:lnSpc>
            </a:pPr>
            <a:r>
              <a:rPr lang="en-US" sz="1700"/>
              <a:t>For example, I did fix some “bugs” in the wrangler’s code.</a:t>
            </a:r>
          </a:p>
          <a:p>
            <a:pPr>
              <a:lnSpc>
                <a:spcPct val="110000"/>
              </a:lnSpc>
            </a:pPr>
            <a:r>
              <a:rPr lang="en-US" sz="1700"/>
              <a:t>Lesson here is: please take a coding course!*</a:t>
            </a:r>
          </a:p>
          <a:p>
            <a:pPr>
              <a:lnSpc>
                <a:spcPct val="110000"/>
              </a:lnSpc>
            </a:pPr>
            <a:r>
              <a:rPr lang="en-US" sz="1700"/>
              <a:t>Even a beginner class is apt to be sufficient if you just need to manage a contractor’s code.</a:t>
            </a:r>
          </a:p>
          <a:p>
            <a:pPr>
              <a:lnSpc>
                <a:spcPct val="110000"/>
              </a:lnSpc>
            </a:pPr>
            <a:r>
              <a:rPr lang="en-US" sz="1700"/>
              <a:t>I recommend the courses in Python at EdX. They are free and quite good.</a:t>
            </a:r>
          </a:p>
        </p:txBody>
      </p:sp>
    </p:spTree>
    <p:extLst>
      <p:ext uri="{BB962C8B-B14F-4D97-AF65-F5344CB8AC3E}">
        <p14:creationId xmlns:p14="http://schemas.microsoft.com/office/powerpoint/2010/main" val="3210452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EC09D-D093-004C-A5AD-7FD38E8D592A}"/>
              </a:ext>
            </a:extLst>
          </p:cNvPr>
          <p:cNvSpPr>
            <a:spLocks noGrp="1"/>
          </p:cNvSpPr>
          <p:nvPr>
            <p:ph type="title"/>
          </p:nvPr>
        </p:nvSpPr>
        <p:spPr/>
        <p:txBody>
          <a:bodyPr>
            <a:normAutofit fontScale="90000"/>
          </a:bodyPr>
          <a:lstStyle/>
          <a:p>
            <a:r>
              <a:rPr lang="en-US" dirty="0"/>
              <a:t>Presently, the early data is wide (1211 named minor planets out of ~5000) but not deep. (Only 87 of the desired 1700+ days are collected so far because of the delay in data wrangling.) These 105k+ data so far should still be enough to see some effect.</a:t>
            </a:r>
            <a:br>
              <a:rPr lang="en-US" dirty="0"/>
            </a:br>
            <a:endParaRPr lang="en-US"/>
          </a:p>
        </p:txBody>
      </p:sp>
      <p:graphicFrame>
        <p:nvGraphicFramePr>
          <p:cNvPr id="7" name="Content Placeholder 2">
            <a:extLst>
              <a:ext uri="{FF2B5EF4-FFF2-40B4-BE49-F238E27FC236}">
                <a16:creationId xmlns:a16="http://schemas.microsoft.com/office/drawing/2014/main" id="{AE609E45-0502-43BB-AB3E-51017786E862}"/>
              </a:ext>
            </a:extLst>
          </p:cNvPr>
          <p:cNvGraphicFramePr>
            <a:graphicFrameLocks noGrp="1"/>
          </p:cNvGraphicFramePr>
          <p:nvPr>
            <p:ph idx="1"/>
            <p:extLst>
              <p:ext uri="{D42A27DB-BD31-4B8C-83A1-F6EECF244321}">
                <p14:modId xmlns:p14="http://schemas.microsoft.com/office/powerpoint/2010/main" val="2521790893"/>
              </p:ext>
            </p:extLst>
          </p:nvPr>
        </p:nvGraphicFramePr>
        <p:xfrm>
          <a:off x="720000" y="2541600"/>
          <a:ext cx="10728325" cy="3227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7146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7FEECB93-933C-477B-BC7D-C2F2F6271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3D pattern of ring shapes connected by lines">
            <a:extLst>
              <a:ext uri="{FF2B5EF4-FFF2-40B4-BE49-F238E27FC236}">
                <a16:creationId xmlns:a16="http://schemas.microsoft.com/office/drawing/2014/main" id="{E81422AF-8AC4-4FCA-B8C7-82A87462F2A3}"/>
              </a:ext>
            </a:extLst>
          </p:cNvPr>
          <p:cNvPicPr>
            <a:picLocks noChangeAspect="1"/>
          </p:cNvPicPr>
          <p:nvPr/>
        </p:nvPicPr>
        <p:blipFill rotWithShape="1">
          <a:blip r:embed="rId2"/>
          <a:srcRect/>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3" name="Rectangle 12">
            <a:extLst>
              <a:ext uri="{FF2B5EF4-FFF2-40B4-BE49-F238E27FC236}">
                <a16:creationId xmlns:a16="http://schemas.microsoft.com/office/drawing/2014/main" id="{497BC505-FE0C-4637-A29D-B71DFBBBAA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E41831-B0D8-C541-BDF5-3559236CE1F7}"/>
              </a:ext>
            </a:extLst>
          </p:cNvPr>
          <p:cNvSpPr>
            <a:spLocks noGrp="1"/>
          </p:cNvSpPr>
          <p:nvPr>
            <p:ph type="title"/>
          </p:nvPr>
        </p:nvSpPr>
        <p:spPr>
          <a:xfrm>
            <a:off x="720000" y="1455847"/>
            <a:ext cx="5015638" cy="2068553"/>
          </a:xfrm>
        </p:spPr>
        <p:txBody>
          <a:bodyPr vert="horz" wrap="square" lIns="0" tIns="0" rIns="0" bIns="0" rtlCol="0" anchor="b" anchorCtr="0">
            <a:normAutofit/>
          </a:bodyPr>
          <a:lstStyle/>
          <a:p>
            <a:pPr algn="ctr">
              <a:lnSpc>
                <a:spcPct val="100000"/>
              </a:lnSpc>
            </a:pPr>
            <a:r>
              <a:rPr lang="en-US" sz="5600" spc="-100"/>
              <a:t>3. Data presentation</a:t>
            </a:r>
          </a:p>
        </p:txBody>
      </p:sp>
      <p:grpSp>
        <p:nvGrpSpPr>
          <p:cNvPr id="15" name="Group 14">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65602" y="317452"/>
            <a:ext cx="2088038" cy="719230"/>
            <a:chOff x="4532666" y="505937"/>
            <a:chExt cx="2981730" cy="1027064"/>
          </a:xfrm>
        </p:grpSpPr>
        <p:sp>
          <p:nvSpPr>
            <p:cNvPr id="16"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7"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8"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20" name="Group 19">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17356" y="5503147"/>
            <a:ext cx="2117174" cy="588806"/>
            <a:chOff x="4549904" y="5078157"/>
            <a:chExt cx="3023338" cy="840818"/>
          </a:xfrm>
        </p:grpSpPr>
        <p:sp>
          <p:nvSpPr>
            <p:cNvPr id="21"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2"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3"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Tree>
    <p:extLst>
      <p:ext uri="{BB962C8B-B14F-4D97-AF65-F5344CB8AC3E}">
        <p14:creationId xmlns:p14="http://schemas.microsoft.com/office/powerpoint/2010/main" val="2612644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BB3780B-63EB-450D-A804-D6AA12F98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E0847A5-A329-48CD-B3A7-3892FF6DA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97784F-997C-4250-9E33-D5F6102FE3C9}"/>
              </a:ext>
            </a:extLst>
          </p:cNvPr>
          <p:cNvSpPr>
            <a:spLocks noGrp="1"/>
          </p:cNvSpPr>
          <p:nvPr>
            <p:ph type="title"/>
          </p:nvPr>
        </p:nvSpPr>
        <p:spPr>
          <a:xfrm>
            <a:off x="720000" y="619200"/>
            <a:ext cx="4991961" cy="1477328"/>
          </a:xfrm>
        </p:spPr>
        <p:txBody>
          <a:bodyPr wrap="square" anchor="ctr">
            <a:normAutofit/>
          </a:bodyPr>
          <a:lstStyle/>
          <a:p>
            <a:r>
              <a:rPr lang="en-US" sz="3200"/>
              <a:t>A thorough write-up is </a:t>
            </a:r>
            <a:r>
              <a:rPr lang="en-US" sz="3200" i="1"/>
              <a:t>always </a:t>
            </a:r>
            <a:r>
              <a:rPr lang="en-US" sz="3200"/>
              <a:t>needed.</a:t>
            </a:r>
          </a:p>
        </p:txBody>
      </p:sp>
      <p:sp>
        <p:nvSpPr>
          <p:cNvPr id="3" name="Content Placeholder 2">
            <a:extLst>
              <a:ext uri="{FF2B5EF4-FFF2-40B4-BE49-F238E27FC236}">
                <a16:creationId xmlns:a16="http://schemas.microsoft.com/office/drawing/2014/main" id="{C6E006DA-6917-498F-AB81-F3819240FDE1}"/>
              </a:ext>
            </a:extLst>
          </p:cNvPr>
          <p:cNvSpPr>
            <a:spLocks noGrp="1"/>
          </p:cNvSpPr>
          <p:nvPr>
            <p:ph idx="1"/>
          </p:nvPr>
        </p:nvSpPr>
        <p:spPr>
          <a:xfrm>
            <a:off x="720000" y="2096528"/>
            <a:ext cx="4991962" cy="3998900"/>
          </a:xfrm>
        </p:spPr>
        <p:txBody>
          <a:bodyPr>
            <a:normAutofit/>
          </a:bodyPr>
          <a:lstStyle/>
          <a:p>
            <a:r>
              <a:rPr lang="en-US"/>
              <a:t>Make the stories make sense in the language of the audience, not just the literal language but also the cognition space.</a:t>
            </a:r>
          </a:p>
          <a:p>
            <a:r>
              <a:rPr lang="en-US"/>
              <a:t>Even for this presentation.</a:t>
            </a:r>
          </a:p>
          <a:p>
            <a:r>
              <a:rPr lang="en-US"/>
              <a:t>Even for the whiteboard explainer video at the start of this presentation.</a:t>
            </a:r>
          </a:p>
          <a:p>
            <a:r>
              <a:rPr lang="en-US"/>
              <a:t>And for the future journal publication (one hopes).</a:t>
            </a:r>
          </a:p>
        </p:txBody>
      </p:sp>
      <p:pic>
        <p:nvPicPr>
          <p:cNvPr id="5" name="Picture 4" descr="A group of people sitting around a table with a board game&#10;&#10;Description automatically generated with low confidence">
            <a:extLst>
              <a:ext uri="{FF2B5EF4-FFF2-40B4-BE49-F238E27FC236}">
                <a16:creationId xmlns:a16="http://schemas.microsoft.com/office/drawing/2014/main" id="{CEC81268-497E-44F1-BE97-D2149A27A842}"/>
              </a:ext>
            </a:extLst>
          </p:cNvPr>
          <p:cNvPicPr>
            <a:picLocks noChangeAspect="1"/>
          </p:cNvPicPr>
          <p:nvPr/>
        </p:nvPicPr>
        <p:blipFill rotWithShape="1">
          <a:blip r:embed="rId2"/>
          <a:srcRect l="24397" r="19796" b="-1"/>
          <a:stretch/>
        </p:blipFill>
        <p:spPr>
          <a:xfrm>
            <a:off x="6257657" y="566767"/>
            <a:ext cx="5361537" cy="5404109"/>
          </a:xfrm>
          <a:custGeom>
            <a:avLst/>
            <a:gdLst/>
            <a:ahLst/>
            <a:cxnLst/>
            <a:rect l="l" t="t" r="r" b="b"/>
            <a:pathLst>
              <a:path w="5361537" h="5404109">
                <a:moveTo>
                  <a:pt x="2870828" y="1041"/>
                </a:moveTo>
                <a:cubicBezTo>
                  <a:pt x="3203581" y="14830"/>
                  <a:pt x="3513736" y="163111"/>
                  <a:pt x="3800184" y="290250"/>
                </a:cubicBezTo>
                <a:cubicBezTo>
                  <a:pt x="4171154" y="479730"/>
                  <a:pt x="4508586" y="661721"/>
                  <a:pt x="4702438" y="1026076"/>
                </a:cubicBezTo>
                <a:lnTo>
                  <a:pt x="4959549" y="1326248"/>
                </a:lnTo>
                <a:cubicBezTo>
                  <a:pt x="5129003" y="1601579"/>
                  <a:pt x="5186377" y="1874538"/>
                  <a:pt x="5266423" y="2173276"/>
                </a:cubicBezTo>
                <a:cubicBezTo>
                  <a:pt x="5322579" y="2382854"/>
                  <a:pt x="5370498" y="2561686"/>
                  <a:pt x="5358128" y="2694064"/>
                </a:cubicBezTo>
                <a:cubicBezTo>
                  <a:pt x="5387135" y="3102588"/>
                  <a:pt x="5225012" y="3513996"/>
                  <a:pt x="5101614" y="3771685"/>
                </a:cubicBezTo>
                <a:cubicBezTo>
                  <a:pt x="4997551" y="4040670"/>
                  <a:pt x="4756585" y="4494622"/>
                  <a:pt x="4442699" y="4781934"/>
                </a:cubicBezTo>
                <a:cubicBezTo>
                  <a:pt x="4128813" y="5069245"/>
                  <a:pt x="3867535" y="5122778"/>
                  <a:pt x="3526897" y="5225036"/>
                </a:cubicBezTo>
                <a:cubicBezTo>
                  <a:pt x="3186396" y="5327806"/>
                  <a:pt x="2777866" y="5432329"/>
                  <a:pt x="2398771" y="5397154"/>
                </a:cubicBezTo>
                <a:cubicBezTo>
                  <a:pt x="2019540" y="5361468"/>
                  <a:pt x="1637694" y="5196321"/>
                  <a:pt x="1251137" y="5011566"/>
                </a:cubicBezTo>
                <a:cubicBezTo>
                  <a:pt x="928921" y="4825498"/>
                  <a:pt x="428548" y="4335676"/>
                  <a:pt x="348364" y="4036426"/>
                </a:cubicBezTo>
                <a:cubicBezTo>
                  <a:pt x="268180" y="3737176"/>
                  <a:pt x="-82248" y="2964977"/>
                  <a:pt x="17820" y="2441683"/>
                </a:cubicBezTo>
                <a:cubicBezTo>
                  <a:pt x="117889" y="1918389"/>
                  <a:pt x="122569" y="1757316"/>
                  <a:pt x="362894" y="1276624"/>
                </a:cubicBezTo>
                <a:cubicBezTo>
                  <a:pt x="659155" y="828176"/>
                  <a:pt x="1338551" y="373177"/>
                  <a:pt x="1764257" y="227256"/>
                </a:cubicBezTo>
                <a:cubicBezTo>
                  <a:pt x="2005919" y="114722"/>
                  <a:pt x="2440806" y="61902"/>
                  <a:pt x="2530583" y="37846"/>
                </a:cubicBezTo>
                <a:cubicBezTo>
                  <a:pt x="2646482" y="6791"/>
                  <a:pt x="2759910" y="-3556"/>
                  <a:pt x="2870828" y="1041"/>
                </a:cubicBezTo>
                <a:close/>
              </a:path>
            </a:pathLst>
          </a:custGeom>
        </p:spPr>
      </p:pic>
    </p:spTree>
    <p:extLst>
      <p:ext uri="{BB962C8B-B14F-4D97-AF65-F5344CB8AC3E}">
        <p14:creationId xmlns:p14="http://schemas.microsoft.com/office/powerpoint/2010/main" val="109202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173AA7E-FB13-4C7C-BE86-ECAD9E590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6EC153-DED3-475F-9AE0-D69887DFC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8756A1B-6950-48DF-9439-2314515C37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0"/>
            <a:ext cx="4789061" cy="6858000"/>
          </a:xfrm>
          <a:custGeom>
            <a:avLst/>
            <a:gdLst>
              <a:gd name="connsiteX0" fmla="*/ 0 w 4789061"/>
              <a:gd name="connsiteY0" fmla="*/ 0 h 6858000"/>
              <a:gd name="connsiteX1" fmla="*/ 4248416 w 4789061"/>
              <a:gd name="connsiteY1" fmla="*/ 0 h 6858000"/>
              <a:gd name="connsiteX2" fmla="*/ 4442571 w 4789061"/>
              <a:gd name="connsiteY2" fmla="*/ 413260 h 6858000"/>
              <a:gd name="connsiteX3" fmla="*/ 4652176 w 4789061"/>
              <a:gd name="connsiteY3" fmla="*/ 4153439 h 6858000"/>
              <a:gd name="connsiteX4" fmla="*/ 3478386 w 4789061"/>
              <a:gd name="connsiteY4" fmla="*/ 6758958 h 6858000"/>
              <a:gd name="connsiteX5" fmla="*/ 3423920 w 4789061"/>
              <a:gd name="connsiteY5" fmla="*/ 6858000 h 6858000"/>
              <a:gd name="connsiteX6" fmla="*/ 0 w 478906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9061" h="6858000">
                <a:moveTo>
                  <a:pt x="0" y="0"/>
                </a:moveTo>
                <a:lnTo>
                  <a:pt x="4248416" y="0"/>
                </a:lnTo>
                <a:lnTo>
                  <a:pt x="4442571" y="413260"/>
                </a:lnTo>
                <a:cubicBezTo>
                  <a:pt x="5071387" y="1505896"/>
                  <a:pt x="4652176" y="3775219"/>
                  <a:pt x="4652176" y="4153439"/>
                </a:cubicBezTo>
                <a:cubicBezTo>
                  <a:pt x="4652176" y="5624297"/>
                  <a:pt x="3855675" y="6170615"/>
                  <a:pt x="3478386" y="6758958"/>
                </a:cubicBezTo>
                <a:lnTo>
                  <a:pt x="3423920" y="6858000"/>
                </a:lnTo>
                <a:lnTo>
                  <a:pt x="0" y="6858000"/>
                </a:ln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a:extLst>
              <a:ext uri="{FF2B5EF4-FFF2-40B4-BE49-F238E27FC236}">
                <a16:creationId xmlns:a16="http://schemas.microsoft.com/office/drawing/2014/main" id="{1D3DAD88-090B-4B54-A7E4-EDCBFEE69D82}"/>
              </a:ext>
            </a:extLst>
          </p:cNvPr>
          <p:cNvSpPr>
            <a:spLocks noGrp="1"/>
          </p:cNvSpPr>
          <p:nvPr>
            <p:ph type="title"/>
          </p:nvPr>
        </p:nvSpPr>
        <p:spPr>
          <a:xfrm>
            <a:off x="720000" y="619200"/>
            <a:ext cx="3095626" cy="3241599"/>
          </a:xfrm>
        </p:spPr>
        <p:txBody>
          <a:bodyPr>
            <a:normAutofit/>
          </a:bodyPr>
          <a:lstStyle/>
          <a:p>
            <a:r>
              <a:rPr lang="en-US" sz="3200"/>
              <a:t>Ocasio-Cortez’s asteroid: part of prize for second place in high school at Intel International Science Fair</a:t>
            </a:r>
          </a:p>
        </p:txBody>
      </p:sp>
      <p:sp>
        <p:nvSpPr>
          <p:cNvPr id="14" name="Freeform 10">
            <a:extLst>
              <a:ext uri="{FF2B5EF4-FFF2-40B4-BE49-F238E27FC236}">
                <a16:creationId xmlns:a16="http://schemas.microsoft.com/office/drawing/2014/main" id="{F85A6BBD-7399-450C-8FA5-F8AE24156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4394617">
            <a:off x="2970833" y="4308884"/>
            <a:ext cx="2069886" cy="1937439"/>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F70F74B6-3D8F-4971-9800-E16CB430792B}"/>
              </a:ext>
            </a:extLst>
          </p:cNvPr>
          <p:cNvSpPr>
            <a:spLocks noGrp="1"/>
          </p:cNvSpPr>
          <p:nvPr>
            <p:ph idx="1"/>
          </p:nvPr>
        </p:nvSpPr>
        <p:spPr>
          <a:xfrm>
            <a:off x="6444000" y="633600"/>
            <a:ext cx="4991962" cy="5135374"/>
          </a:xfrm>
        </p:spPr>
        <p:txBody>
          <a:bodyPr vert="horz" lIns="0" tIns="0" rIns="0" bIns="0" rtlCol="0" anchor="t">
            <a:normAutofit/>
          </a:bodyPr>
          <a:lstStyle/>
          <a:p>
            <a:r>
              <a:rPr lang="en-US" dirty="0"/>
              <a:t>What for example is the relationship between the </a:t>
            </a:r>
            <a:r>
              <a:rPr lang="en-US" i="1" dirty="0"/>
              <a:t>number</a:t>
            </a:r>
            <a:r>
              <a:rPr lang="en-US" dirty="0"/>
              <a:t> of Ocasio-Cortez </a:t>
            </a:r>
            <a:r>
              <a:rPr lang="en-US" i="1" dirty="0"/>
              <a:t>stories</a:t>
            </a:r>
            <a:r>
              <a:rPr lang="en-US" dirty="0"/>
              <a:t> in the news  and her asteroid’s degree difference to the Sun?</a:t>
            </a:r>
          </a:p>
          <a:p>
            <a:r>
              <a:rPr lang="en-US" dirty="0"/>
              <a:t>We are talking about literary qualitative traits in a new kind of literature: Google News stories.</a:t>
            </a:r>
            <a:endParaRPr lang="en-US" dirty="0">
              <a:solidFill>
                <a:srgbClr val="FFFFFF">
                  <a:alpha val="58000"/>
                </a:srgbClr>
              </a:solidFill>
            </a:endParaRPr>
          </a:p>
          <a:p>
            <a:r>
              <a:rPr lang="en-US" dirty="0"/>
              <a:t>Thus, ours is a quantitative question that ultimately refers to literary quality, just as astrology is a link between number and text.</a:t>
            </a:r>
          </a:p>
          <a:p>
            <a:endParaRPr lang="en-US"/>
          </a:p>
        </p:txBody>
      </p:sp>
    </p:spTree>
    <p:extLst>
      <p:ext uri="{BB962C8B-B14F-4D97-AF65-F5344CB8AC3E}">
        <p14:creationId xmlns:p14="http://schemas.microsoft.com/office/powerpoint/2010/main" val="27050521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38E27F7-3F29-47F0-B30F-585059182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B16CD8D-2899-43D9-995B-DD1278D6B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14">
            <a:extLst>
              <a:ext uri="{FF2B5EF4-FFF2-40B4-BE49-F238E27FC236}">
                <a16:creationId xmlns:a16="http://schemas.microsoft.com/office/drawing/2014/main" id="{7F38A32B-CAD5-4D19-8E90-F63EB6902E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342615" y="342615"/>
            <a:ext cx="6858000" cy="6172768"/>
          </a:xfrm>
          <a:custGeom>
            <a:avLst/>
            <a:gdLst>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4440498 w 6858000"/>
              <a:gd name="connsiteY4" fmla="*/ 5734742 h 5780582"/>
              <a:gd name="connsiteX5" fmla="*/ 582209 w 6858000"/>
              <a:gd name="connsiteY5" fmla="*/ 4121983 h 5780582"/>
              <a:gd name="connsiteX6" fmla="*/ 73548 w 6858000"/>
              <a:gd name="connsiteY6" fmla="*/ 3184291 h 5780582"/>
              <a:gd name="connsiteX7" fmla="*/ 0 w 6858000"/>
              <a:gd name="connsiteY7" fmla="*/ 2994994 h 5780582"/>
              <a:gd name="connsiteX8" fmla="*/ 0 w 6858000"/>
              <a:gd name="connsiteY8" fmla="*/ 0 h 5780582"/>
              <a:gd name="connsiteX0" fmla="*/ 6858000 w 6858000"/>
              <a:gd name="connsiteY0" fmla="*/ 0 h 5878098"/>
              <a:gd name="connsiteX1" fmla="*/ 6858000 w 6858000"/>
              <a:gd name="connsiteY1" fmla="*/ 5780582 h 5878098"/>
              <a:gd name="connsiteX2" fmla="*/ 6766523 w 6858000"/>
              <a:gd name="connsiteY2" fmla="*/ 5777266 h 5878098"/>
              <a:gd name="connsiteX3" fmla="*/ 5437222 w 6858000"/>
              <a:gd name="connsiteY3" fmla="*/ 5734742 h 5878098"/>
              <a:gd name="connsiteX4" fmla="*/ 4440498 w 6858000"/>
              <a:gd name="connsiteY4" fmla="*/ 5734742 h 5878098"/>
              <a:gd name="connsiteX5" fmla="*/ 582209 w 6858000"/>
              <a:gd name="connsiteY5" fmla="*/ 4121983 h 5878098"/>
              <a:gd name="connsiteX6" fmla="*/ 73548 w 6858000"/>
              <a:gd name="connsiteY6" fmla="*/ 3184291 h 5878098"/>
              <a:gd name="connsiteX7" fmla="*/ 0 w 6858000"/>
              <a:gd name="connsiteY7" fmla="*/ 2994994 h 5878098"/>
              <a:gd name="connsiteX8" fmla="*/ 0 w 6858000"/>
              <a:gd name="connsiteY8" fmla="*/ 0 h 5878098"/>
              <a:gd name="connsiteX9" fmla="*/ 6858000 w 6858000"/>
              <a:gd name="connsiteY9" fmla="*/ 0 h 5878098"/>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3010841 w 6858000"/>
              <a:gd name="connsiteY4" fmla="*/ 5469518 h 5780582"/>
              <a:gd name="connsiteX5" fmla="*/ 582209 w 6858000"/>
              <a:gd name="connsiteY5" fmla="*/ 4121983 h 5780582"/>
              <a:gd name="connsiteX6" fmla="*/ 73548 w 6858000"/>
              <a:gd name="connsiteY6" fmla="*/ 3184291 h 5780582"/>
              <a:gd name="connsiteX7" fmla="*/ 0 w 6858000"/>
              <a:gd name="connsiteY7" fmla="*/ 2994994 h 5780582"/>
              <a:gd name="connsiteX8" fmla="*/ 0 w 6858000"/>
              <a:gd name="connsiteY8" fmla="*/ 0 h 5780582"/>
              <a:gd name="connsiteX9" fmla="*/ 6858000 w 6858000"/>
              <a:gd name="connsiteY9" fmla="*/ 0 h 5780582"/>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3010841 w 6858000"/>
              <a:gd name="connsiteY4" fmla="*/ 5469518 h 5780582"/>
              <a:gd name="connsiteX5" fmla="*/ 582209 w 6858000"/>
              <a:gd name="connsiteY5" fmla="*/ 4121983 h 5780582"/>
              <a:gd name="connsiteX6" fmla="*/ 73548 w 6858000"/>
              <a:gd name="connsiteY6" fmla="*/ 3184291 h 5780582"/>
              <a:gd name="connsiteX7" fmla="*/ 0 w 6858000"/>
              <a:gd name="connsiteY7" fmla="*/ 2994994 h 5780582"/>
              <a:gd name="connsiteX8" fmla="*/ 0 w 6858000"/>
              <a:gd name="connsiteY8" fmla="*/ 0 h 5780582"/>
              <a:gd name="connsiteX9" fmla="*/ 6858000 w 6858000"/>
              <a:gd name="connsiteY9" fmla="*/ 0 h 5780582"/>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3010841 w 6858000"/>
              <a:gd name="connsiteY4" fmla="*/ 5469518 h 5780582"/>
              <a:gd name="connsiteX5" fmla="*/ 582209 w 6858000"/>
              <a:gd name="connsiteY5" fmla="*/ 4121983 h 5780582"/>
              <a:gd name="connsiteX6" fmla="*/ 73548 w 6858000"/>
              <a:gd name="connsiteY6" fmla="*/ 3184291 h 5780582"/>
              <a:gd name="connsiteX7" fmla="*/ 0 w 6858000"/>
              <a:gd name="connsiteY7" fmla="*/ 2994994 h 5780582"/>
              <a:gd name="connsiteX8" fmla="*/ 0 w 6858000"/>
              <a:gd name="connsiteY8" fmla="*/ 0 h 5780582"/>
              <a:gd name="connsiteX9" fmla="*/ 6858000 w 6858000"/>
              <a:gd name="connsiteY9" fmla="*/ 0 h 5780582"/>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3010841 w 6858000"/>
              <a:gd name="connsiteY4" fmla="*/ 5469518 h 5780582"/>
              <a:gd name="connsiteX5" fmla="*/ 582209 w 6858000"/>
              <a:gd name="connsiteY5" fmla="*/ 4121983 h 5780582"/>
              <a:gd name="connsiteX6" fmla="*/ 0 w 6858000"/>
              <a:gd name="connsiteY6" fmla="*/ 2994994 h 5780582"/>
              <a:gd name="connsiteX7" fmla="*/ 0 w 6858000"/>
              <a:gd name="connsiteY7" fmla="*/ 0 h 5780582"/>
              <a:gd name="connsiteX8" fmla="*/ 6858000 w 6858000"/>
              <a:gd name="connsiteY8" fmla="*/ 0 h 5780582"/>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3010841 w 6858000"/>
              <a:gd name="connsiteY4" fmla="*/ 5469518 h 5780582"/>
              <a:gd name="connsiteX5" fmla="*/ 582209 w 6858000"/>
              <a:gd name="connsiteY5" fmla="*/ 4121983 h 5780582"/>
              <a:gd name="connsiteX6" fmla="*/ 0 w 6858000"/>
              <a:gd name="connsiteY6" fmla="*/ 2994994 h 5780582"/>
              <a:gd name="connsiteX7" fmla="*/ 0 w 6858000"/>
              <a:gd name="connsiteY7" fmla="*/ 0 h 5780582"/>
              <a:gd name="connsiteX8" fmla="*/ 6858000 w 6858000"/>
              <a:gd name="connsiteY8" fmla="*/ 0 h 5780582"/>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3010841 w 6858000"/>
              <a:gd name="connsiteY4" fmla="*/ 5469518 h 5780582"/>
              <a:gd name="connsiteX5" fmla="*/ 959581 w 6858000"/>
              <a:gd name="connsiteY5" fmla="*/ 4373609 h 5780582"/>
              <a:gd name="connsiteX6" fmla="*/ 0 w 6858000"/>
              <a:gd name="connsiteY6" fmla="*/ 2994994 h 5780582"/>
              <a:gd name="connsiteX7" fmla="*/ 0 w 6858000"/>
              <a:gd name="connsiteY7" fmla="*/ 0 h 5780582"/>
              <a:gd name="connsiteX8" fmla="*/ 6858000 w 6858000"/>
              <a:gd name="connsiteY8" fmla="*/ 0 h 5780582"/>
              <a:gd name="connsiteX0" fmla="*/ 6858000 w 6858000"/>
              <a:gd name="connsiteY0" fmla="*/ 0 h 5780582"/>
              <a:gd name="connsiteX1" fmla="*/ 6858000 w 6858000"/>
              <a:gd name="connsiteY1" fmla="*/ 5780582 h 5780582"/>
              <a:gd name="connsiteX2" fmla="*/ 6766523 w 6858000"/>
              <a:gd name="connsiteY2" fmla="*/ 5777266 h 5780582"/>
              <a:gd name="connsiteX3" fmla="*/ 3010841 w 6858000"/>
              <a:gd name="connsiteY3" fmla="*/ 5469518 h 5780582"/>
              <a:gd name="connsiteX4" fmla="*/ 959581 w 6858000"/>
              <a:gd name="connsiteY4" fmla="*/ 4373609 h 5780582"/>
              <a:gd name="connsiteX5" fmla="*/ 0 w 6858000"/>
              <a:gd name="connsiteY5" fmla="*/ 2994994 h 5780582"/>
              <a:gd name="connsiteX6" fmla="*/ 0 w 6858000"/>
              <a:gd name="connsiteY6" fmla="*/ 0 h 5780582"/>
              <a:gd name="connsiteX7" fmla="*/ 6858000 w 6858000"/>
              <a:gd name="connsiteY7" fmla="*/ 0 h 5780582"/>
              <a:gd name="connsiteX0" fmla="*/ 6858000 w 6858000"/>
              <a:gd name="connsiteY0" fmla="*/ 0 h 5780582"/>
              <a:gd name="connsiteX1" fmla="*/ 6858000 w 6858000"/>
              <a:gd name="connsiteY1" fmla="*/ 5780582 h 5780582"/>
              <a:gd name="connsiteX2" fmla="*/ 3010841 w 6858000"/>
              <a:gd name="connsiteY2" fmla="*/ 5469518 h 5780582"/>
              <a:gd name="connsiteX3" fmla="*/ 959581 w 6858000"/>
              <a:gd name="connsiteY3" fmla="*/ 4373609 h 5780582"/>
              <a:gd name="connsiteX4" fmla="*/ 0 w 6858000"/>
              <a:gd name="connsiteY4" fmla="*/ 2994994 h 5780582"/>
              <a:gd name="connsiteX5" fmla="*/ 0 w 6858000"/>
              <a:gd name="connsiteY5" fmla="*/ 0 h 5780582"/>
              <a:gd name="connsiteX6" fmla="*/ 6858000 w 6858000"/>
              <a:gd name="connsiteY6" fmla="*/ 0 h 5780582"/>
              <a:gd name="connsiteX0" fmla="*/ 6858000 w 6858000"/>
              <a:gd name="connsiteY0" fmla="*/ 0 h 5780582"/>
              <a:gd name="connsiteX1" fmla="*/ 6858000 w 6858000"/>
              <a:gd name="connsiteY1" fmla="*/ 5780582 h 5780582"/>
              <a:gd name="connsiteX2" fmla="*/ 3010841 w 6858000"/>
              <a:gd name="connsiteY2" fmla="*/ 5469518 h 5780582"/>
              <a:gd name="connsiteX3" fmla="*/ 959581 w 6858000"/>
              <a:gd name="connsiteY3" fmla="*/ 4373609 h 5780582"/>
              <a:gd name="connsiteX4" fmla="*/ 0 w 6858000"/>
              <a:gd name="connsiteY4" fmla="*/ 2994994 h 5780582"/>
              <a:gd name="connsiteX5" fmla="*/ 0 w 6858000"/>
              <a:gd name="connsiteY5" fmla="*/ 0 h 5780582"/>
              <a:gd name="connsiteX6" fmla="*/ 6858000 w 6858000"/>
              <a:gd name="connsiteY6" fmla="*/ 0 h 5780582"/>
              <a:gd name="connsiteX0" fmla="*/ 6858000 w 6858000"/>
              <a:gd name="connsiteY0" fmla="*/ 0 h 5780582"/>
              <a:gd name="connsiteX1" fmla="*/ 6858000 w 6858000"/>
              <a:gd name="connsiteY1" fmla="*/ 5780582 h 5780582"/>
              <a:gd name="connsiteX2" fmla="*/ 3010841 w 6858000"/>
              <a:gd name="connsiteY2" fmla="*/ 5469518 h 5780582"/>
              <a:gd name="connsiteX3" fmla="*/ 959581 w 6858000"/>
              <a:gd name="connsiteY3" fmla="*/ 4373609 h 5780582"/>
              <a:gd name="connsiteX4" fmla="*/ 0 w 6858000"/>
              <a:gd name="connsiteY4" fmla="*/ 2994994 h 5780582"/>
              <a:gd name="connsiteX5" fmla="*/ 0 w 6858000"/>
              <a:gd name="connsiteY5" fmla="*/ 0 h 5780582"/>
              <a:gd name="connsiteX6" fmla="*/ 6858000 w 6858000"/>
              <a:gd name="connsiteY6" fmla="*/ 0 h 5780582"/>
              <a:gd name="connsiteX0" fmla="*/ 6858000 w 6858000"/>
              <a:gd name="connsiteY0" fmla="*/ 0 h 5780582"/>
              <a:gd name="connsiteX1" fmla="*/ 6858000 w 6858000"/>
              <a:gd name="connsiteY1" fmla="*/ 5780582 h 5780582"/>
              <a:gd name="connsiteX2" fmla="*/ 3264841 w 6858000"/>
              <a:gd name="connsiteY2" fmla="*/ 5442316 h 5780582"/>
              <a:gd name="connsiteX3" fmla="*/ 959581 w 6858000"/>
              <a:gd name="connsiteY3" fmla="*/ 4373609 h 5780582"/>
              <a:gd name="connsiteX4" fmla="*/ 0 w 6858000"/>
              <a:gd name="connsiteY4" fmla="*/ 2994994 h 5780582"/>
              <a:gd name="connsiteX5" fmla="*/ 0 w 6858000"/>
              <a:gd name="connsiteY5" fmla="*/ 0 h 5780582"/>
              <a:gd name="connsiteX6" fmla="*/ 6858000 w 6858000"/>
              <a:gd name="connsiteY6" fmla="*/ 0 h 5780582"/>
              <a:gd name="connsiteX0" fmla="*/ 6858000 w 6858000"/>
              <a:gd name="connsiteY0" fmla="*/ 0 h 5784516"/>
              <a:gd name="connsiteX1" fmla="*/ 6858000 w 6858000"/>
              <a:gd name="connsiteY1" fmla="*/ 5780582 h 5784516"/>
              <a:gd name="connsiteX2" fmla="*/ 3264841 w 6858000"/>
              <a:gd name="connsiteY2" fmla="*/ 5442316 h 5784516"/>
              <a:gd name="connsiteX3" fmla="*/ 959581 w 6858000"/>
              <a:gd name="connsiteY3" fmla="*/ 4373609 h 5784516"/>
              <a:gd name="connsiteX4" fmla="*/ 0 w 6858000"/>
              <a:gd name="connsiteY4" fmla="*/ 2994994 h 5784516"/>
              <a:gd name="connsiteX5" fmla="*/ 0 w 6858000"/>
              <a:gd name="connsiteY5" fmla="*/ 0 h 5784516"/>
              <a:gd name="connsiteX6" fmla="*/ 6858000 w 6858000"/>
              <a:gd name="connsiteY6" fmla="*/ 0 h 578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5784516">
                <a:moveTo>
                  <a:pt x="6858000" y="0"/>
                </a:moveTo>
                <a:lnTo>
                  <a:pt x="6858000" y="5780582"/>
                </a:lnTo>
                <a:cubicBezTo>
                  <a:pt x="4704756" y="5812908"/>
                  <a:pt x="4198884" y="5641214"/>
                  <a:pt x="3264841" y="5442316"/>
                </a:cubicBezTo>
                <a:cubicBezTo>
                  <a:pt x="2330798" y="5243418"/>
                  <a:pt x="1503721" y="4781496"/>
                  <a:pt x="959581" y="4373609"/>
                </a:cubicBezTo>
                <a:cubicBezTo>
                  <a:pt x="415441" y="3965722"/>
                  <a:pt x="198635" y="3573180"/>
                  <a:pt x="0" y="2994994"/>
                </a:cubicBezTo>
                <a:lnTo>
                  <a:pt x="0" y="0"/>
                </a:lnTo>
                <a:lnTo>
                  <a:pt x="6858000" y="0"/>
                </a:lnTo>
                <a:close/>
              </a:path>
            </a:pathLst>
          </a:custGeom>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a:extLst>
              <a:ext uri="{FF2B5EF4-FFF2-40B4-BE49-F238E27FC236}">
                <a16:creationId xmlns:a16="http://schemas.microsoft.com/office/drawing/2014/main" id="{B365F560-9DFC-43A5-BA39-8DC0AC7240A7}"/>
              </a:ext>
            </a:extLst>
          </p:cNvPr>
          <p:cNvSpPr>
            <a:spLocks noGrp="1"/>
          </p:cNvSpPr>
          <p:nvPr>
            <p:ph type="title"/>
          </p:nvPr>
        </p:nvSpPr>
        <p:spPr>
          <a:xfrm>
            <a:off x="468721" y="1100894"/>
            <a:ext cx="5003800" cy="3456165"/>
          </a:xfrm>
        </p:spPr>
        <p:txBody>
          <a:bodyPr>
            <a:normAutofit fontScale="90000"/>
          </a:bodyPr>
          <a:lstStyle/>
          <a:p>
            <a:r>
              <a:rPr lang="en-US" sz="3200" dirty="0"/>
              <a:t>As stated at the start, we would expect the results to behave like a </a:t>
            </a:r>
            <a:r>
              <a:rPr lang="en-US" sz="3200" i="1" dirty="0"/>
              <a:t>uniform</a:t>
            </a:r>
            <a:r>
              <a:rPr lang="en-US" sz="3200" dirty="0"/>
              <a:t> </a:t>
            </a:r>
            <a:r>
              <a:rPr lang="en-US" sz="3200" i="1" dirty="0"/>
              <a:t>distribution</a:t>
            </a:r>
            <a:r>
              <a:rPr lang="en-US" sz="3200" dirty="0"/>
              <a:t> if angle did not matter, but a fit there has a p-value &lt; </a:t>
            </a:r>
            <a:r>
              <a:rPr lang="en-US" sz="3200" dirty="0">
                <a:ea typeface="+mj-lt"/>
                <a:cs typeface="+mj-lt"/>
              </a:rPr>
              <a:t>10^-1355718576299610</a:t>
            </a:r>
            <a:r>
              <a:rPr lang="en-US" sz="3200" dirty="0"/>
              <a:t> (</a:t>
            </a:r>
            <a:r>
              <a:rPr lang="en-US" sz="3200" dirty="0" err="1"/>
              <a:t>Cramér</a:t>
            </a:r>
            <a:r>
              <a:rPr lang="en-US" sz="3200" dirty="0"/>
              <a:t>-von Mises method).</a:t>
            </a:r>
            <a:br>
              <a:rPr lang="en-US" sz="3200" dirty="0"/>
            </a:br>
            <a:br>
              <a:rPr lang="en-US" sz="3200" dirty="0"/>
            </a:br>
            <a:br>
              <a:rPr lang="en-US" sz="3200" dirty="0"/>
            </a:br>
            <a:r>
              <a:rPr lang="en-US" sz="3200" dirty="0"/>
              <a:t>Instead, it is following many natural phenomena’s </a:t>
            </a:r>
            <a:r>
              <a:rPr lang="en-US" sz="3200" i="1" dirty="0"/>
              <a:t>normal distribution</a:t>
            </a:r>
            <a:r>
              <a:rPr lang="en-US" sz="3200" dirty="0"/>
              <a:t>; p-value for fit is </a:t>
            </a:r>
            <a:r>
              <a:rPr lang="en-US" sz="3200" dirty="0">
                <a:ea typeface="+mj-lt"/>
                <a:cs typeface="+mj-lt"/>
              </a:rPr>
              <a:t>0.965173</a:t>
            </a:r>
            <a:r>
              <a:rPr lang="en-US" sz="3200" dirty="0"/>
              <a:t> via </a:t>
            </a:r>
            <a:r>
              <a:rPr lang="en-US" sz="3200" dirty="0" err="1">
                <a:ea typeface="+mj-lt"/>
                <a:cs typeface="+mj-lt"/>
              </a:rPr>
              <a:t>Cramér</a:t>
            </a:r>
            <a:r>
              <a:rPr lang="en-US" sz="3200" dirty="0">
                <a:ea typeface="+mj-lt"/>
                <a:cs typeface="+mj-lt"/>
              </a:rPr>
              <a:t>-von Mises</a:t>
            </a:r>
            <a:r>
              <a:rPr lang="en-US" sz="3200" dirty="0"/>
              <a:t>. </a:t>
            </a:r>
            <a:endParaRPr lang="en-US" sz="1800" dirty="0"/>
          </a:p>
        </p:txBody>
      </p:sp>
      <p:pic>
        <p:nvPicPr>
          <p:cNvPr id="3" name="Picture 3" descr="Chart, histogram&#10;&#10;Description automatically generated">
            <a:extLst>
              <a:ext uri="{FF2B5EF4-FFF2-40B4-BE49-F238E27FC236}">
                <a16:creationId xmlns:a16="http://schemas.microsoft.com/office/drawing/2014/main" id="{B6CC20CD-E5B7-CD35-3BE6-995D56C2033D}"/>
              </a:ext>
            </a:extLst>
          </p:cNvPr>
          <p:cNvPicPr>
            <a:picLocks noGrp="1" noChangeAspect="1"/>
          </p:cNvPicPr>
          <p:nvPr>
            <p:ph idx="1"/>
          </p:nvPr>
        </p:nvPicPr>
        <p:blipFill>
          <a:blip r:embed="rId2"/>
          <a:stretch>
            <a:fillRect/>
          </a:stretch>
        </p:blipFill>
        <p:spPr>
          <a:xfrm>
            <a:off x="6693677" y="1764417"/>
            <a:ext cx="4973128" cy="3128925"/>
          </a:xfrm>
        </p:spPr>
      </p:pic>
    </p:spTree>
    <p:extLst>
      <p:ext uri="{BB962C8B-B14F-4D97-AF65-F5344CB8AC3E}">
        <p14:creationId xmlns:p14="http://schemas.microsoft.com/office/powerpoint/2010/main" val="11545740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BDE63055-C438-4977-B234-872D73E6C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rbiting balls art">
            <a:extLst>
              <a:ext uri="{FF2B5EF4-FFF2-40B4-BE49-F238E27FC236}">
                <a16:creationId xmlns:a16="http://schemas.microsoft.com/office/drawing/2014/main" id="{1B332D36-922C-404D-91BB-0349A64EB273}"/>
              </a:ext>
            </a:extLst>
          </p:cNvPr>
          <p:cNvPicPr>
            <a:picLocks noChangeAspect="1"/>
          </p:cNvPicPr>
          <p:nvPr/>
        </p:nvPicPr>
        <p:blipFill rotWithShape="1">
          <a:blip r:embed="rId2"/>
          <a:srcRect t="16072" b="8928"/>
          <a:stretch/>
        </p:blipFill>
        <p:spPr>
          <a:xfrm>
            <a:off x="20" y="-2"/>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3" name="Rectangle 12">
            <a:extLst>
              <a:ext uri="{FF2B5EF4-FFF2-40B4-BE49-F238E27FC236}">
                <a16:creationId xmlns:a16="http://schemas.microsoft.com/office/drawing/2014/main" id="{497BC505-FE0C-4637-A29D-B71DFBBBAA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852794"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CA4C66-9FD1-403D-AAD2-E561DC55656D}"/>
              </a:ext>
            </a:extLst>
          </p:cNvPr>
          <p:cNvSpPr>
            <a:spLocks noGrp="1"/>
          </p:cNvSpPr>
          <p:nvPr>
            <p:ph type="title"/>
          </p:nvPr>
        </p:nvSpPr>
        <p:spPr>
          <a:xfrm>
            <a:off x="6573965" y="1373077"/>
            <a:ext cx="5015638" cy="4256159"/>
          </a:xfrm>
        </p:spPr>
        <p:txBody>
          <a:bodyPr vert="horz" wrap="square" lIns="0" tIns="0" rIns="0" bIns="0" rtlCol="0" anchor="b" anchorCtr="0">
            <a:noAutofit/>
          </a:bodyPr>
          <a:lstStyle/>
          <a:p>
            <a:pPr>
              <a:lnSpc>
                <a:spcPct val="100000"/>
              </a:lnSpc>
            </a:pPr>
            <a:r>
              <a:rPr lang="en-US" spc="-100" dirty="0"/>
              <a:t>Early result: unit circle polar plot for average news articles across all the minor planets’ degrees from the Sun, n= 1211, d=87. Sampling error ~ 1% of average value. However, this visual distillation might still be too much information.</a:t>
            </a:r>
          </a:p>
        </p:txBody>
      </p:sp>
      <p:grpSp>
        <p:nvGrpSpPr>
          <p:cNvPr id="15" name="Group 14">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13952" y="317452"/>
            <a:ext cx="2088038" cy="719230"/>
            <a:chOff x="4532666" y="505937"/>
            <a:chExt cx="2981730" cy="1027064"/>
          </a:xfrm>
        </p:grpSpPr>
        <p:sp>
          <p:nvSpPr>
            <p:cNvPr id="16"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7"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8"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20" name="Group 19">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5706" y="5503147"/>
            <a:ext cx="2117174" cy="588806"/>
            <a:chOff x="4549904" y="5078157"/>
            <a:chExt cx="3023338" cy="840818"/>
          </a:xfrm>
        </p:grpSpPr>
        <p:sp>
          <p:nvSpPr>
            <p:cNvPr id="21"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2"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3"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pic>
        <p:nvPicPr>
          <p:cNvPr id="7" name="Picture 6" descr="Chart, radar chart&#10;&#10;Description automatically generated">
            <a:extLst>
              <a:ext uri="{FF2B5EF4-FFF2-40B4-BE49-F238E27FC236}">
                <a16:creationId xmlns:a16="http://schemas.microsoft.com/office/drawing/2014/main" id="{9E45A404-2995-473A-BBD0-FE442CE66699}"/>
              </a:ext>
            </a:extLst>
          </p:cNvPr>
          <p:cNvPicPr>
            <a:picLocks noChangeAspect="1"/>
          </p:cNvPicPr>
          <p:nvPr/>
        </p:nvPicPr>
        <p:blipFill>
          <a:blip r:embed="rId3"/>
          <a:stretch>
            <a:fillRect/>
          </a:stretch>
        </p:blipFill>
        <p:spPr>
          <a:xfrm>
            <a:off x="872681" y="1260673"/>
            <a:ext cx="3960224" cy="4336651"/>
          </a:xfrm>
          <a:prstGeom prst="rect">
            <a:avLst/>
          </a:prstGeom>
        </p:spPr>
      </p:pic>
    </p:spTree>
    <p:extLst>
      <p:ext uri="{BB962C8B-B14F-4D97-AF65-F5344CB8AC3E}">
        <p14:creationId xmlns:p14="http://schemas.microsoft.com/office/powerpoint/2010/main" val="41303600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BDE63055-C438-4977-B234-872D73E6C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n abstract financial digital analysis">
            <a:extLst>
              <a:ext uri="{FF2B5EF4-FFF2-40B4-BE49-F238E27FC236}">
                <a16:creationId xmlns:a16="http://schemas.microsoft.com/office/drawing/2014/main" id="{92BC1345-3C92-47D3-8D7C-546D29CE3CF6}"/>
              </a:ext>
            </a:extLst>
          </p:cNvPr>
          <p:cNvPicPr>
            <a:picLocks noChangeAspect="1"/>
          </p:cNvPicPr>
          <p:nvPr/>
        </p:nvPicPr>
        <p:blipFill rotWithShape="1">
          <a:blip r:embed="rId2"/>
          <a:srcRect l="1333"/>
          <a:stretch/>
        </p:blipFill>
        <p:spPr>
          <a:xfrm>
            <a:off x="0" y="11"/>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3" name="Rectangle 12">
            <a:extLst>
              <a:ext uri="{FF2B5EF4-FFF2-40B4-BE49-F238E27FC236}">
                <a16:creationId xmlns:a16="http://schemas.microsoft.com/office/drawing/2014/main" id="{497BC505-FE0C-4637-A29D-B71DFBBBAA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852794"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10D277-DEE3-4A83-9AF0-138F170ECB0E}"/>
              </a:ext>
            </a:extLst>
          </p:cNvPr>
          <p:cNvSpPr>
            <a:spLocks noGrp="1"/>
          </p:cNvSpPr>
          <p:nvPr>
            <p:ph type="title"/>
          </p:nvPr>
        </p:nvSpPr>
        <p:spPr>
          <a:xfrm>
            <a:off x="6553382" y="1089351"/>
            <a:ext cx="5028028" cy="3325103"/>
          </a:xfrm>
        </p:spPr>
        <p:txBody>
          <a:bodyPr vert="horz" wrap="square" lIns="0" tIns="0" rIns="0" bIns="0" rtlCol="0" anchor="ctr" anchorCtr="0">
            <a:normAutofit/>
          </a:bodyPr>
          <a:lstStyle/>
          <a:p>
            <a:pPr>
              <a:lnSpc>
                <a:spcPct val="100000"/>
              </a:lnSpc>
            </a:pPr>
            <a:r>
              <a:rPr lang="en-US" sz="5200" spc="-100"/>
              <a:t>Let’s unwind the plot like we did before and look at the peaks. Can you see the pattern?</a:t>
            </a:r>
            <a:endParaRPr lang="en-US"/>
          </a:p>
        </p:txBody>
      </p:sp>
      <p:grpSp>
        <p:nvGrpSpPr>
          <p:cNvPr id="15" name="Group 14">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13952" y="317452"/>
            <a:ext cx="2088038" cy="719230"/>
            <a:chOff x="4532666" y="505937"/>
            <a:chExt cx="2981730" cy="1027064"/>
          </a:xfrm>
        </p:grpSpPr>
        <p:sp>
          <p:nvSpPr>
            <p:cNvPr id="16"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7"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8"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20" name="Group 19">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5706" y="5503147"/>
            <a:ext cx="2117174" cy="588806"/>
            <a:chOff x="4549904" y="5078157"/>
            <a:chExt cx="3023338" cy="840818"/>
          </a:xfrm>
        </p:grpSpPr>
        <p:sp>
          <p:nvSpPr>
            <p:cNvPr id="21"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2"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3"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
        <p:nvSpPr>
          <p:cNvPr id="19" name="TextBox 18">
            <a:extLst>
              <a:ext uri="{FF2B5EF4-FFF2-40B4-BE49-F238E27FC236}">
                <a16:creationId xmlns:a16="http://schemas.microsoft.com/office/drawing/2014/main" id="{10AB31BC-00D9-4C22-A88B-FB8DDBFF0638}"/>
              </a:ext>
            </a:extLst>
          </p:cNvPr>
          <p:cNvSpPr txBox="1"/>
          <p:nvPr/>
        </p:nvSpPr>
        <p:spPr>
          <a:xfrm>
            <a:off x="382759" y="4927648"/>
            <a:ext cx="11637792" cy="1754326"/>
          </a:xfrm>
          <a:prstGeom prst="rect">
            <a:avLst/>
          </a:prstGeom>
          <a:noFill/>
        </p:spPr>
        <p:txBody>
          <a:bodyPr wrap="square" lIns="91440" tIns="45720" rIns="91440" bIns="45720" anchor="t">
            <a:spAutoFit/>
          </a:bodyPr>
          <a:lstStyle/>
          <a:p>
            <a:r>
              <a:rPr lang="en-US" sz="1800" b="0" i="0" u="none" strike="noStrike" dirty="0">
                <a:solidFill>
                  <a:srgbClr val="FFFFCC"/>
                </a:solidFill>
                <a:latin typeface="Segoe UI"/>
                <a:cs typeface="Segoe UI"/>
              </a:rPr>
              <a:t>Peaks (yellow)</a:t>
            </a:r>
            <a:r>
              <a:rPr lang="en-US" dirty="0">
                <a:solidFill>
                  <a:srgbClr val="FFFFCC"/>
                </a:solidFill>
                <a:latin typeface="Segoe UI"/>
                <a:cs typeface="Segoe UI"/>
              </a:rPr>
              <a:t> computed </a:t>
            </a:r>
            <a:r>
              <a:rPr lang="en-US" dirty="0">
                <a:solidFill>
                  <a:srgbClr val="FFFFCC"/>
                </a:solidFill>
                <a:latin typeface="Segoe UI"/>
                <a:ea typeface="+mn-lt"/>
                <a:cs typeface="+mn-lt"/>
              </a:rPr>
              <a:t>based on Gaussian filter of standard deviation</a:t>
            </a:r>
            <a:r>
              <a:rPr lang="en-US" dirty="0">
                <a:solidFill>
                  <a:srgbClr val="FFFFCC"/>
                </a:solidFill>
                <a:latin typeface="Segoe UI"/>
                <a:cs typeface="Segoe UI"/>
              </a:rPr>
              <a:t> at degree</a:t>
            </a:r>
            <a:r>
              <a:rPr lang="en-US" sz="1800" b="0" i="0" u="none" strike="noStrike" dirty="0">
                <a:solidFill>
                  <a:srgbClr val="FFFFCC"/>
                </a:solidFill>
                <a:latin typeface="Segoe UI"/>
                <a:cs typeface="Segoe UI"/>
              </a:rPr>
              <a:t> (</a:t>
            </a:r>
            <a:r>
              <a:rPr lang="en-US" dirty="0">
                <a:solidFill>
                  <a:srgbClr val="FFFFCC"/>
                </a:solidFill>
                <a:latin typeface="Segoe UI"/>
                <a:cs typeface="Segoe UI"/>
              </a:rPr>
              <a:t>along x-axis</a:t>
            </a:r>
            <a:r>
              <a:rPr lang="en-US" sz="1800" b="0" i="0" u="none" strike="noStrike" dirty="0">
                <a:solidFill>
                  <a:srgbClr val="FFFFCC"/>
                </a:solidFill>
                <a:latin typeface="Segoe UI"/>
                <a:cs typeface="Segoe UI"/>
              </a:rPr>
              <a:t>) :</a:t>
            </a:r>
            <a:r>
              <a:rPr lang="en-US" dirty="0">
                <a:solidFill>
                  <a:srgbClr val="FFFFCC"/>
                </a:solidFill>
                <a:latin typeface="Segoe UI"/>
                <a:cs typeface="Segoe UI"/>
              </a:rPr>
              <a:t> </a:t>
            </a:r>
            <a:r>
              <a:rPr lang="en-US" sz="1800" b="0" i="0" u="none" strike="noStrike" dirty="0">
                <a:solidFill>
                  <a:srgbClr val="FFFFCC"/>
                </a:solidFill>
                <a:latin typeface="Segoe UI"/>
                <a:cs typeface="Segoe UI"/>
              </a:rPr>
              <a:t> </a:t>
            </a:r>
            <a:r>
              <a:rPr lang="en-US" dirty="0">
                <a:ea typeface="+mn-lt"/>
                <a:cs typeface="+mn-lt"/>
              </a:rPr>
              <a:t>1, 5, 8, 12, 14, 16, 18, 22, 27, 31, 34, 37, 40, 42, 45, 48, 50, 53, 55, 57, 59, 63, 65, 70, 76, 80, 82, 87, 89, 91, 95, 98, 105, 107, 109, 111, 113, 118, 123, 125, 128, 131, 133, 137, 140, 142, 144, 147, 153, 156, 158, 161, 163, 166, 168, 170, 174, 176, 178, 180, 183, 188, 191, 196, 199, 201, 205, 207, 209, 211, 215, 218, 223, 226, 229, 232, 234, 236, 238, 240, 243, 249, 252, 255, 257, 261, 266, 269, 271, 275, 277, 280, 284, 288, 290, 293, 296, 299, 301, 305, 310, 313, 317, 322, 324, 327, 329, 333, 335, 337, 340, 344, 346, 350, 355, 358</a:t>
            </a:r>
          </a:p>
        </p:txBody>
      </p:sp>
      <p:pic>
        <p:nvPicPr>
          <p:cNvPr id="6" name="Picture 5" descr="Chart, bar chart&#10;&#10;Description automatically generated">
            <a:extLst>
              <a:ext uri="{FF2B5EF4-FFF2-40B4-BE49-F238E27FC236}">
                <a16:creationId xmlns:a16="http://schemas.microsoft.com/office/drawing/2014/main" id="{246895D1-7022-45B2-9E41-8288DCAC2BCB}"/>
              </a:ext>
            </a:extLst>
          </p:cNvPr>
          <p:cNvPicPr>
            <a:picLocks noChangeAspect="1"/>
          </p:cNvPicPr>
          <p:nvPr/>
        </p:nvPicPr>
        <p:blipFill>
          <a:blip r:embed="rId3"/>
          <a:stretch>
            <a:fillRect/>
          </a:stretch>
        </p:blipFill>
        <p:spPr>
          <a:xfrm>
            <a:off x="387466" y="805456"/>
            <a:ext cx="5937119" cy="3549901"/>
          </a:xfrm>
          <a:prstGeom prst="rect">
            <a:avLst/>
          </a:prstGeom>
        </p:spPr>
      </p:pic>
    </p:spTree>
    <p:extLst>
      <p:ext uri="{BB962C8B-B14F-4D97-AF65-F5344CB8AC3E}">
        <p14:creationId xmlns:p14="http://schemas.microsoft.com/office/powerpoint/2010/main" val="13998559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5" name="Rectangle 28">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6" name="Rectangle 30">
            <a:extLst>
              <a:ext uri="{FF2B5EF4-FFF2-40B4-BE49-F238E27FC236}">
                <a16:creationId xmlns:a16="http://schemas.microsoft.com/office/drawing/2014/main" id="{BDE63055-C438-4977-B234-872D73E6C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Chart, line chart&#10;&#10;Description automatically generated">
            <a:extLst>
              <a:ext uri="{FF2B5EF4-FFF2-40B4-BE49-F238E27FC236}">
                <a16:creationId xmlns:a16="http://schemas.microsoft.com/office/drawing/2014/main" id="{A1D4F77A-F823-4351-A6A0-35B6246A501E}"/>
              </a:ext>
            </a:extLst>
          </p:cNvPr>
          <p:cNvPicPr>
            <a:picLocks noGrp="1" noChangeAspect="1"/>
          </p:cNvPicPr>
          <p:nvPr>
            <p:ph idx="1"/>
          </p:nvPr>
        </p:nvPicPr>
        <p:blipFill rotWithShape="1">
          <a:blip r:embed="rId2"/>
          <a:srcRect t="4545" b="4545"/>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47" name="Rectangle 32">
            <a:extLst>
              <a:ext uri="{FF2B5EF4-FFF2-40B4-BE49-F238E27FC236}">
                <a16:creationId xmlns:a16="http://schemas.microsoft.com/office/drawing/2014/main" id="{497BC505-FE0C-4637-A29D-B71DFBBBAA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852794"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8F56-C3A1-4F70-AF5B-F7EF02A75260}"/>
              </a:ext>
            </a:extLst>
          </p:cNvPr>
          <p:cNvSpPr>
            <a:spLocks noGrp="1"/>
          </p:cNvSpPr>
          <p:nvPr>
            <p:ph type="title"/>
          </p:nvPr>
        </p:nvSpPr>
        <p:spPr>
          <a:xfrm>
            <a:off x="6480000" y="1127242"/>
            <a:ext cx="5015638" cy="2397158"/>
          </a:xfrm>
        </p:spPr>
        <p:txBody>
          <a:bodyPr vert="horz" wrap="square" lIns="0" tIns="0" rIns="0" bIns="0" rtlCol="0" anchor="ctr" anchorCtr="0">
            <a:normAutofit/>
          </a:bodyPr>
          <a:lstStyle/>
          <a:p>
            <a:r>
              <a:rPr lang="en-US" sz="4800" b="0" i="0" u="none" strike="noStrike" spc="-100" dirty="0"/>
              <a:t>y = </a:t>
            </a:r>
            <a:r>
              <a:rPr lang="en-US" sz="4800" spc="-100" dirty="0">
                <a:ea typeface="+mj-lt"/>
                <a:cs typeface="+mj-lt"/>
              </a:rPr>
              <a:t>-1.03988 </a:t>
            </a:r>
            <a:r>
              <a:rPr lang="en-US" sz="4800" b="0" i="0" u="none" strike="noStrike" spc="-100" dirty="0">
                <a:ea typeface="+mj-lt"/>
                <a:cs typeface="+mj-lt"/>
              </a:rPr>
              <a:t>+</a:t>
            </a:r>
            <a:r>
              <a:rPr lang="en-US" sz="4800" spc="-100" dirty="0">
                <a:ea typeface="+mj-lt"/>
                <a:cs typeface="+mj-lt"/>
              </a:rPr>
              <a:t> 3.07083 </a:t>
            </a:r>
            <a:r>
              <a:rPr lang="en-US" sz="4800" b="0" i="0" u="none" strike="noStrike" spc="-100" dirty="0">
                <a:ea typeface="+mj-lt"/>
                <a:cs typeface="+mj-lt"/>
              </a:rPr>
              <a:t>x</a:t>
            </a:r>
            <a:br>
              <a:rPr lang="en-US" sz="4800" spc="-100" dirty="0"/>
            </a:br>
            <a:br>
              <a:rPr lang="en-US" sz="1800" spc="-100" dirty="0"/>
            </a:br>
            <a:r>
              <a:rPr lang="en-US" sz="2800" b="0" i="0" u="none" strike="noStrike" spc="-100" dirty="0"/>
              <a:t>ANOVA:</a:t>
            </a:r>
            <a:r>
              <a:rPr lang="en-US" sz="2800" spc="-100" dirty="0"/>
              <a:t> p-value of </a:t>
            </a:r>
            <a:r>
              <a:rPr lang="en-US" sz="2800" spc="-100" dirty="0">
                <a:ea typeface="+mj-lt"/>
                <a:cs typeface="+mj-lt"/>
              </a:rPr>
              <a:t>5.73004*10^-196</a:t>
            </a:r>
            <a:endParaRPr lang="en-US" sz="2000" spc="-100" dirty="0"/>
          </a:p>
        </p:txBody>
      </p:sp>
      <p:grpSp>
        <p:nvGrpSpPr>
          <p:cNvPr id="48" name="Group 34">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13952" y="317452"/>
            <a:ext cx="2088038" cy="719230"/>
            <a:chOff x="4532666" y="505937"/>
            <a:chExt cx="2981730" cy="1027064"/>
          </a:xfrm>
        </p:grpSpPr>
        <p:sp>
          <p:nvSpPr>
            <p:cNvPr id="36"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37"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38"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49" name="Group 39">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5706" y="5503147"/>
            <a:ext cx="2117174" cy="588806"/>
            <a:chOff x="4549904" y="5078157"/>
            <a:chExt cx="3023338" cy="840818"/>
          </a:xfrm>
        </p:grpSpPr>
        <p:sp>
          <p:nvSpPr>
            <p:cNvPr id="41"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42"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43"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Tree>
    <p:extLst>
      <p:ext uri="{BB962C8B-B14F-4D97-AF65-F5344CB8AC3E}">
        <p14:creationId xmlns:p14="http://schemas.microsoft.com/office/powerpoint/2010/main" val="39708166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9" name="Rectangle 68">
            <a:extLst>
              <a:ext uri="{FF2B5EF4-FFF2-40B4-BE49-F238E27FC236}">
                <a16:creationId xmlns:a16="http://schemas.microsoft.com/office/drawing/2014/main" id="{BDE63055-C438-4977-B234-872D73E6C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a:extLst>
              <a:ext uri="{FF2B5EF4-FFF2-40B4-BE49-F238E27FC236}">
                <a16:creationId xmlns:a16="http://schemas.microsoft.com/office/drawing/2014/main" id="{012CA918-98F1-B586-9B7A-548AD681168A}"/>
              </a:ext>
            </a:extLst>
          </p:cNvPr>
          <p:cNvPicPr>
            <a:picLocks noChangeAspect="1"/>
          </p:cNvPicPr>
          <p:nvPr/>
        </p:nvPicPr>
        <p:blipFill rotWithShape="1">
          <a:blip r:embed="rId2"/>
          <a:srcRect t="4114" b="4114"/>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71" name="Rectangle 70">
            <a:extLst>
              <a:ext uri="{FF2B5EF4-FFF2-40B4-BE49-F238E27FC236}">
                <a16:creationId xmlns:a16="http://schemas.microsoft.com/office/drawing/2014/main" id="{497BC505-FE0C-4637-A29D-B71DFBBBAA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852794"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96D08D-476A-422A-9F3E-0F6AB6F09112}"/>
              </a:ext>
            </a:extLst>
          </p:cNvPr>
          <p:cNvSpPr>
            <a:spLocks noGrp="1"/>
          </p:cNvSpPr>
          <p:nvPr>
            <p:ph type="title"/>
          </p:nvPr>
        </p:nvSpPr>
        <p:spPr>
          <a:xfrm>
            <a:off x="6480000" y="1449388"/>
            <a:ext cx="5015638" cy="2075012"/>
          </a:xfrm>
        </p:spPr>
        <p:txBody>
          <a:bodyPr vert="horz" wrap="square" lIns="0" tIns="0" rIns="0" bIns="0" rtlCol="0" anchor="b" anchorCtr="0">
            <a:normAutofit/>
          </a:bodyPr>
          <a:lstStyle/>
          <a:p>
            <a:pPr algn="ctr">
              <a:lnSpc>
                <a:spcPct val="90000"/>
              </a:lnSpc>
            </a:pPr>
            <a:r>
              <a:rPr lang="en-US" sz="2700" b="1" spc="-100" dirty="0"/>
              <a:t>Peaks are at about midway through the three-degree mark and its 3 degree multiples! (The tenth harmonic of public life.) </a:t>
            </a:r>
            <a:br>
              <a:rPr lang="en-US" sz="2700" b="1" spc="-100" dirty="0"/>
            </a:br>
            <a:br>
              <a:rPr lang="en-US" sz="2700" b="1" spc="-100" dirty="0"/>
            </a:br>
            <a:r>
              <a:rPr lang="en-US" sz="2700" b="1" spc="-100" dirty="0"/>
              <a:t>In blue here are the sampling errors which are very small, on average 1.0% of the actual values and never more than 1.8%.)</a:t>
            </a:r>
            <a:endParaRPr lang="en-US" sz="2700" spc="-100" dirty="0"/>
          </a:p>
        </p:txBody>
      </p:sp>
      <p:grpSp>
        <p:nvGrpSpPr>
          <p:cNvPr id="73" name="Group 72">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13952" y="317452"/>
            <a:ext cx="2088038" cy="719230"/>
            <a:chOff x="4532666" y="505937"/>
            <a:chExt cx="2981730" cy="1027064"/>
          </a:xfrm>
        </p:grpSpPr>
        <p:sp>
          <p:nvSpPr>
            <p:cNvPr id="74"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75"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76"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78" name="Group 77">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5706" y="5503147"/>
            <a:ext cx="2117174" cy="588806"/>
            <a:chOff x="4549904" y="5078157"/>
            <a:chExt cx="3023338" cy="840818"/>
          </a:xfrm>
        </p:grpSpPr>
        <p:sp>
          <p:nvSpPr>
            <p:cNvPr id="79"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80"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81"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Tree>
    <p:extLst>
      <p:ext uri="{BB962C8B-B14F-4D97-AF65-F5344CB8AC3E}">
        <p14:creationId xmlns:p14="http://schemas.microsoft.com/office/powerpoint/2010/main" val="8539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56AE383-06A1-42D3-B1AF-CE22194F5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D70B90B-BED1-4715-9BFE-9622C47A2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8F2046-BC15-E129-2467-B1EBE3DDD4AB}"/>
              </a:ext>
            </a:extLst>
          </p:cNvPr>
          <p:cNvSpPr>
            <a:spLocks noGrp="1"/>
          </p:cNvSpPr>
          <p:nvPr>
            <p:ph type="title"/>
          </p:nvPr>
        </p:nvSpPr>
        <p:spPr>
          <a:xfrm>
            <a:off x="571317" y="1620761"/>
            <a:ext cx="5015638" cy="2795738"/>
          </a:xfrm>
        </p:spPr>
        <p:txBody>
          <a:bodyPr vert="horz" wrap="square" lIns="0" tIns="0" rIns="0" bIns="0" rtlCol="0" anchor="b" anchorCtr="0">
            <a:normAutofit fontScale="90000"/>
          </a:bodyPr>
          <a:lstStyle/>
          <a:p>
            <a:pPr>
              <a:lnSpc>
                <a:spcPct val="90000"/>
              </a:lnSpc>
            </a:pPr>
            <a:r>
              <a:rPr lang="en-US" sz="4800" spc="-100" dirty="0"/>
              <a:t>Here is the background rhythm that the peaks build on. Note the "maybe-12-ness". As we approach one million data points (10x what we have now), this should clarify.</a:t>
            </a:r>
            <a:endParaRPr lang="en-US" dirty="0"/>
          </a:p>
        </p:txBody>
      </p:sp>
      <p:pic>
        <p:nvPicPr>
          <p:cNvPr id="4" name="Picture 4" descr="Chart, radar chart&#10;&#10;Description automatically generated">
            <a:extLst>
              <a:ext uri="{FF2B5EF4-FFF2-40B4-BE49-F238E27FC236}">
                <a16:creationId xmlns:a16="http://schemas.microsoft.com/office/drawing/2014/main" id="{850E69A5-FED6-DA33-3B74-FBF915F36C5F}"/>
              </a:ext>
            </a:extLst>
          </p:cNvPr>
          <p:cNvPicPr>
            <a:picLocks noGrp="1" noChangeAspect="1"/>
          </p:cNvPicPr>
          <p:nvPr>
            <p:ph idx="1"/>
          </p:nvPr>
        </p:nvPicPr>
        <p:blipFill rotWithShape="1">
          <a:blip r:embed="rId2"/>
          <a:srcRect l="2569" r="2569"/>
          <a:stretch/>
        </p:blipFill>
        <p:spPr>
          <a:xfrm>
            <a:off x="6251106" y="10"/>
            <a:ext cx="5940895" cy="6857990"/>
          </a:xfrm>
          <a:custGeom>
            <a:avLst/>
            <a:gdLst/>
            <a:ahLst/>
            <a:cxnLst/>
            <a:rect l="l" t="t" r="r" b="b"/>
            <a:pathLst>
              <a:path w="5903725" h="6858000">
                <a:moveTo>
                  <a:pt x="17547" y="0"/>
                </a:moveTo>
                <a:lnTo>
                  <a:pt x="5903725" y="0"/>
                </a:lnTo>
                <a:lnTo>
                  <a:pt x="5903725" y="6858000"/>
                </a:lnTo>
                <a:lnTo>
                  <a:pt x="57217" y="6858000"/>
                </a:lnTo>
                <a:lnTo>
                  <a:pt x="57185" y="6699667"/>
                </a:lnTo>
                <a:cubicBezTo>
                  <a:pt x="57923" y="6526851"/>
                  <a:pt x="61039" y="6384211"/>
                  <a:pt x="67005" y="6279216"/>
                </a:cubicBezTo>
                <a:cubicBezTo>
                  <a:pt x="108514" y="5194623"/>
                  <a:pt x="-44577" y="788432"/>
                  <a:pt x="13203" y="42009"/>
                </a:cubicBezTo>
                <a:close/>
              </a:path>
            </a:pathLst>
          </a:custGeom>
        </p:spPr>
      </p:pic>
    </p:spTree>
    <p:extLst>
      <p:ext uri="{BB962C8B-B14F-4D97-AF65-F5344CB8AC3E}">
        <p14:creationId xmlns:p14="http://schemas.microsoft.com/office/powerpoint/2010/main" val="2609410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35243F2-87BD-4C47-8358-ACFE608D3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5B33439-EC96-4835-9DF2-CFA3336E0E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8F56-C3A1-4F70-AF5B-F7EF02A75260}"/>
              </a:ext>
            </a:extLst>
          </p:cNvPr>
          <p:cNvSpPr>
            <a:spLocks noGrp="1"/>
          </p:cNvSpPr>
          <p:nvPr>
            <p:ph type="title"/>
          </p:nvPr>
        </p:nvSpPr>
        <p:spPr>
          <a:xfrm>
            <a:off x="705032" y="1430871"/>
            <a:ext cx="5505268" cy="3394648"/>
          </a:xfrm>
        </p:spPr>
        <p:txBody>
          <a:bodyPr vert="horz" wrap="square" lIns="0" tIns="0" rIns="0" bIns="0" rtlCol="0" anchor="b" anchorCtr="0">
            <a:normAutofit/>
          </a:bodyPr>
          <a:lstStyle/>
          <a:p>
            <a:r>
              <a:rPr lang="en-US" sz="2800" spc="-100" dirty="0"/>
              <a:t>Peaks of peaks moreover happen at</a:t>
            </a:r>
            <a:br>
              <a:rPr lang="en-US" sz="2800" spc="-100" dirty="0"/>
            </a:br>
            <a:r>
              <a:rPr lang="en-US" sz="2800" spc="-100" dirty="0"/>
              <a:t>y</a:t>
            </a:r>
            <a:r>
              <a:rPr lang="en-US" sz="2800" b="0" i="0" u="none" strike="noStrike" spc="-100" dirty="0"/>
              <a:t> = </a:t>
            </a:r>
            <a:r>
              <a:rPr lang="en-US" sz="2800" spc="-100" dirty="0">
                <a:ea typeface="+mj-lt"/>
                <a:cs typeface="+mj-lt"/>
              </a:rPr>
              <a:t>-1.41923 </a:t>
            </a:r>
            <a:r>
              <a:rPr lang="en-US" sz="2800" b="0" i="0" u="none" strike="noStrike" spc="-100" dirty="0">
                <a:ea typeface="+mj-lt"/>
                <a:cs typeface="+mj-lt"/>
              </a:rPr>
              <a:t>+</a:t>
            </a:r>
            <a:r>
              <a:rPr lang="en-US" sz="2800" spc="-100" dirty="0">
                <a:ea typeface="+mj-lt"/>
                <a:cs typeface="+mj-lt"/>
              </a:rPr>
              <a:t> 2.8046 x</a:t>
            </a:r>
            <a:br>
              <a:rPr lang="en-US" sz="2800" spc="-100" dirty="0">
                <a:ea typeface="+mj-lt"/>
                <a:cs typeface="+mj-lt"/>
              </a:rPr>
            </a:br>
            <a:br>
              <a:rPr lang="en-US" sz="2800" spc="-100" dirty="0">
                <a:ea typeface="+mj-lt"/>
                <a:cs typeface="+mj-lt"/>
              </a:rPr>
            </a:br>
            <a:r>
              <a:rPr lang="en-US" sz="2800" spc="-100" dirty="0">
                <a:ea typeface="+mj-lt"/>
                <a:cs typeface="+mj-lt"/>
              </a:rPr>
              <a:t>(ANOVA p-value of 8.27696*10^-57)</a:t>
            </a:r>
            <a:br>
              <a:rPr lang="en-US" sz="2800" spc="-100" dirty="0">
                <a:ea typeface="+mj-lt"/>
                <a:cs typeface="+mj-lt"/>
              </a:rPr>
            </a:br>
            <a:br>
              <a:rPr lang="en-US" sz="2800" spc="-100" dirty="0">
                <a:ea typeface="+mj-lt"/>
                <a:cs typeface="+mj-lt"/>
              </a:rPr>
            </a:br>
            <a:r>
              <a:rPr lang="en-US" sz="2800" spc="-100" dirty="0">
                <a:ea typeface="+mj-lt"/>
                <a:cs typeface="+mj-lt"/>
              </a:rPr>
              <a:t>i.e. at the SQUARES within the D10! Perhaps this suggests that news bureaus like to cover stories that have tension. "If it bleeds, it leads."</a:t>
            </a:r>
            <a:br>
              <a:rPr lang="en-US" sz="2800" spc="-100" dirty="0"/>
            </a:br>
            <a:br>
              <a:rPr lang="en-US" sz="2800" spc="-100" dirty="0"/>
            </a:br>
            <a:r>
              <a:rPr lang="en-US" sz="2800" spc="-100" dirty="0"/>
              <a:t>More</a:t>
            </a:r>
            <a:r>
              <a:rPr lang="en-US" sz="2800" spc="-100" dirty="0">
                <a:ea typeface="+mj-lt"/>
                <a:cs typeface="+mj-lt"/>
              </a:rPr>
              <a:t> data should help clarify this, too.</a:t>
            </a:r>
            <a:endParaRPr lang="en-US" sz="2800" spc="-100">
              <a:latin typeface="The Hand Extrablack"/>
              <a:cs typeface="Segoe UI"/>
            </a:endParaRPr>
          </a:p>
        </p:txBody>
      </p:sp>
      <p:grpSp>
        <p:nvGrpSpPr>
          <p:cNvPr id="16" name="Group 15">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65602" y="317452"/>
            <a:ext cx="2088038" cy="719230"/>
            <a:chOff x="4532666" y="505937"/>
            <a:chExt cx="2981730" cy="1027064"/>
          </a:xfrm>
        </p:grpSpPr>
        <p:sp>
          <p:nvSpPr>
            <p:cNvPr id="17"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8"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9"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21" name="Group 20">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17356" y="5503147"/>
            <a:ext cx="2117174" cy="588806"/>
            <a:chOff x="4549904" y="5078157"/>
            <a:chExt cx="3023338" cy="840818"/>
          </a:xfrm>
        </p:grpSpPr>
        <p:sp>
          <p:nvSpPr>
            <p:cNvPr id="22"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3"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4"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pic>
        <p:nvPicPr>
          <p:cNvPr id="5" name="Content Placeholder 4" descr="Chart, line chart, scatter chart&#10;&#10;Description automatically generated">
            <a:extLst>
              <a:ext uri="{FF2B5EF4-FFF2-40B4-BE49-F238E27FC236}">
                <a16:creationId xmlns:a16="http://schemas.microsoft.com/office/drawing/2014/main" id="{A1D4F77A-F823-4351-A6A0-35B6246A501E}"/>
              </a:ext>
            </a:extLst>
          </p:cNvPr>
          <p:cNvPicPr>
            <a:picLocks noGrp="1" noChangeAspect="1"/>
          </p:cNvPicPr>
          <p:nvPr>
            <p:ph idx="1"/>
          </p:nvPr>
        </p:nvPicPr>
        <p:blipFill>
          <a:blip r:embed="rId2"/>
          <a:stretch>
            <a:fillRect/>
          </a:stretch>
        </p:blipFill>
        <p:spPr>
          <a:xfrm>
            <a:off x="6444526" y="1899334"/>
            <a:ext cx="5014797" cy="3050668"/>
          </a:xfrm>
          <a:custGeom>
            <a:avLst/>
            <a:gdLst/>
            <a:ahLst/>
            <a:cxnLst/>
            <a:rect l="l" t="t" r="r" b="b"/>
            <a:pathLst>
              <a:path w="5014800" h="5409338">
                <a:moveTo>
                  <a:pt x="0" y="0"/>
                </a:moveTo>
                <a:lnTo>
                  <a:pt x="5014800" y="0"/>
                </a:lnTo>
                <a:lnTo>
                  <a:pt x="5014800" y="5409338"/>
                </a:lnTo>
                <a:lnTo>
                  <a:pt x="0" y="5409338"/>
                </a:lnTo>
                <a:close/>
              </a:path>
            </a:pathLst>
          </a:custGeom>
        </p:spPr>
      </p:pic>
    </p:spTree>
    <p:extLst>
      <p:ext uri="{BB962C8B-B14F-4D97-AF65-F5344CB8AC3E}">
        <p14:creationId xmlns:p14="http://schemas.microsoft.com/office/powerpoint/2010/main" val="42755520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950CAB9-F0AE-414E-805C-776919054E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27C80BC-190C-4813-9BAE-C4B56C5C7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98EE57-27FC-C6BB-3B17-99687DA94E01}"/>
              </a:ext>
            </a:extLst>
          </p:cNvPr>
          <p:cNvSpPr>
            <a:spLocks noGrp="1"/>
          </p:cNvSpPr>
          <p:nvPr>
            <p:ph type="title"/>
          </p:nvPr>
        </p:nvSpPr>
        <p:spPr>
          <a:xfrm>
            <a:off x="720000" y="619201"/>
            <a:ext cx="9166845" cy="1477328"/>
          </a:xfrm>
        </p:spPr>
        <p:txBody>
          <a:bodyPr>
            <a:normAutofit/>
          </a:bodyPr>
          <a:lstStyle/>
          <a:p>
            <a:r>
              <a:rPr lang="en-US" sz="3200" dirty="0"/>
              <a:t>Here is the spectrogram of the emerging nascent frequency.</a:t>
            </a:r>
            <a:br>
              <a:rPr lang="en-US" sz="3200" dirty="0"/>
            </a:br>
            <a:br>
              <a:rPr lang="en-US" sz="3200" dirty="0"/>
            </a:br>
            <a:r>
              <a:rPr lang="en-US" sz="3200" dirty="0"/>
              <a:t>That is, there is music starting to form.</a:t>
            </a:r>
          </a:p>
        </p:txBody>
      </p:sp>
      <p:sp>
        <p:nvSpPr>
          <p:cNvPr id="8" name="Content Placeholder 7">
            <a:extLst>
              <a:ext uri="{FF2B5EF4-FFF2-40B4-BE49-F238E27FC236}">
                <a16:creationId xmlns:a16="http://schemas.microsoft.com/office/drawing/2014/main" id="{829C87C5-DDF8-0E4C-D4D1-D86E1650A89B}"/>
              </a:ext>
            </a:extLst>
          </p:cNvPr>
          <p:cNvSpPr>
            <a:spLocks noGrp="1"/>
          </p:cNvSpPr>
          <p:nvPr>
            <p:ph idx="1"/>
          </p:nvPr>
        </p:nvSpPr>
        <p:spPr>
          <a:xfrm>
            <a:off x="10049456" y="621210"/>
            <a:ext cx="1398869" cy="1294903"/>
          </a:xfrm>
        </p:spPr>
        <p:txBody>
          <a:bodyPr vert="horz" lIns="0" tIns="0" rIns="0" bIns="0" rtlCol="0" anchor="t">
            <a:normAutofit/>
          </a:bodyPr>
          <a:lstStyle/>
          <a:p>
            <a:endParaRPr lang="en-US">
              <a:solidFill>
                <a:srgbClr val="FFFFFF">
                  <a:alpha val="58000"/>
                </a:srgbClr>
              </a:solidFill>
            </a:endParaRPr>
          </a:p>
        </p:txBody>
      </p:sp>
      <p:pic>
        <p:nvPicPr>
          <p:cNvPr id="4" name="Picture 4" descr="Chart, bar chart&#10;&#10;Description automatically generated">
            <a:extLst>
              <a:ext uri="{FF2B5EF4-FFF2-40B4-BE49-F238E27FC236}">
                <a16:creationId xmlns:a16="http://schemas.microsoft.com/office/drawing/2014/main" id="{94B1580D-3BAD-2B15-C1FB-E5B3642E8504}"/>
              </a:ext>
            </a:extLst>
          </p:cNvPr>
          <p:cNvPicPr>
            <a:picLocks noChangeAspect="1"/>
          </p:cNvPicPr>
          <p:nvPr/>
        </p:nvPicPr>
        <p:blipFill rotWithShape="1">
          <a:blip r:embed="rId2"/>
          <a:srcRect t="1793" b="1793"/>
          <a:stretch/>
        </p:blipFill>
        <p:spPr>
          <a:xfrm>
            <a:off x="20" y="2572441"/>
            <a:ext cx="12191980" cy="4285560"/>
          </a:xfrm>
          <a:custGeom>
            <a:avLst/>
            <a:gdLst/>
            <a:ahLst/>
            <a:cxnLst/>
            <a:rect l="l" t="t" r="r" b="b"/>
            <a:pathLst>
              <a:path w="12192000" h="4273465">
                <a:moveTo>
                  <a:pt x="5674827" y="107"/>
                </a:moveTo>
                <a:cubicBezTo>
                  <a:pt x="6770307" y="-2269"/>
                  <a:pt x="8062055" y="35744"/>
                  <a:pt x="8986322" y="35744"/>
                </a:cubicBezTo>
                <a:cubicBezTo>
                  <a:pt x="10233527" y="52639"/>
                  <a:pt x="11168930" y="69533"/>
                  <a:pt x="12015248" y="52639"/>
                </a:cubicBezTo>
                <a:lnTo>
                  <a:pt x="12192000" y="60460"/>
                </a:lnTo>
                <a:lnTo>
                  <a:pt x="12192000" y="4273465"/>
                </a:lnTo>
                <a:lnTo>
                  <a:pt x="0" y="4273465"/>
                </a:lnTo>
                <a:lnTo>
                  <a:pt x="0" y="65877"/>
                </a:lnTo>
                <a:lnTo>
                  <a:pt x="107413" y="52639"/>
                </a:lnTo>
                <a:cubicBezTo>
                  <a:pt x="716168" y="1955"/>
                  <a:pt x="1725810" y="137111"/>
                  <a:pt x="4665650" y="18850"/>
                </a:cubicBezTo>
                <a:cubicBezTo>
                  <a:pt x="4966315" y="6179"/>
                  <a:pt x="5309667" y="899"/>
                  <a:pt x="5674827" y="107"/>
                </a:cubicBezTo>
                <a:close/>
              </a:path>
            </a:pathLst>
          </a:custGeom>
        </p:spPr>
      </p:pic>
    </p:spTree>
    <p:extLst>
      <p:ext uri="{BB962C8B-B14F-4D97-AF65-F5344CB8AC3E}">
        <p14:creationId xmlns:p14="http://schemas.microsoft.com/office/powerpoint/2010/main" val="41071870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950CAB9-F0AE-414E-805C-776919054E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27C80BC-190C-4813-9BAE-C4B56C5C7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98EE57-27FC-C6BB-3B17-99687DA94E01}"/>
              </a:ext>
            </a:extLst>
          </p:cNvPr>
          <p:cNvSpPr>
            <a:spLocks noGrp="1"/>
          </p:cNvSpPr>
          <p:nvPr>
            <p:ph type="title"/>
          </p:nvPr>
        </p:nvSpPr>
        <p:spPr>
          <a:xfrm>
            <a:off x="720000" y="619201"/>
            <a:ext cx="9166845" cy="1477328"/>
          </a:xfrm>
        </p:spPr>
        <p:txBody>
          <a:bodyPr>
            <a:normAutofit/>
          </a:bodyPr>
          <a:lstStyle/>
          <a:p>
            <a:r>
              <a:rPr lang="en-US" sz="3200" dirty="0"/>
              <a:t>(Compare to the below spectrogram of that idealized rhythm.)</a:t>
            </a:r>
            <a:endParaRPr lang="en-US" dirty="0"/>
          </a:p>
        </p:txBody>
      </p:sp>
      <p:pic>
        <p:nvPicPr>
          <p:cNvPr id="3" name="Picture 4" descr="Chart, bar chart&#10;&#10;Description automatically generated">
            <a:extLst>
              <a:ext uri="{FF2B5EF4-FFF2-40B4-BE49-F238E27FC236}">
                <a16:creationId xmlns:a16="http://schemas.microsoft.com/office/drawing/2014/main" id="{EE9EB0DF-C1D0-6502-961D-EC1D01AFAF97}"/>
              </a:ext>
            </a:extLst>
          </p:cNvPr>
          <p:cNvPicPr>
            <a:picLocks noGrp="1" noChangeAspect="1"/>
          </p:cNvPicPr>
          <p:nvPr>
            <p:ph idx="1"/>
          </p:nvPr>
        </p:nvPicPr>
        <p:blipFill>
          <a:blip r:embed="rId2"/>
          <a:stretch>
            <a:fillRect/>
          </a:stretch>
        </p:blipFill>
        <p:spPr>
          <a:xfrm>
            <a:off x="-57827" y="2495403"/>
            <a:ext cx="12253774" cy="4433273"/>
          </a:xfrm>
        </p:spPr>
      </p:pic>
    </p:spTree>
    <p:extLst>
      <p:ext uri="{BB962C8B-B14F-4D97-AF65-F5344CB8AC3E}">
        <p14:creationId xmlns:p14="http://schemas.microsoft.com/office/powerpoint/2010/main" val="884051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950CAB9-F0AE-414E-805C-776919054E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27C80BC-190C-4813-9BAE-C4B56C5C7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98EE57-27FC-C6BB-3B17-99687DA94E01}"/>
              </a:ext>
            </a:extLst>
          </p:cNvPr>
          <p:cNvSpPr>
            <a:spLocks noGrp="1"/>
          </p:cNvSpPr>
          <p:nvPr>
            <p:ph type="title"/>
          </p:nvPr>
        </p:nvSpPr>
        <p:spPr>
          <a:xfrm>
            <a:off x="720000" y="619201"/>
            <a:ext cx="9166845" cy="1477328"/>
          </a:xfrm>
        </p:spPr>
        <p:txBody>
          <a:bodyPr>
            <a:normAutofit/>
          </a:bodyPr>
          <a:lstStyle/>
          <a:p>
            <a:r>
              <a:rPr lang="en-US" sz="3200" dirty="0"/>
              <a:t>(And compare to the below spectrogram of white noise.)</a:t>
            </a:r>
            <a:endParaRPr lang="en-US" dirty="0"/>
          </a:p>
        </p:txBody>
      </p:sp>
      <p:pic>
        <p:nvPicPr>
          <p:cNvPr id="6" name="Picture 6" descr="Chart&#10;&#10;Description automatically generated">
            <a:extLst>
              <a:ext uri="{FF2B5EF4-FFF2-40B4-BE49-F238E27FC236}">
                <a16:creationId xmlns:a16="http://schemas.microsoft.com/office/drawing/2014/main" id="{339F5EC1-7C77-9DCA-1EA1-CA10B6229231}"/>
              </a:ext>
            </a:extLst>
          </p:cNvPr>
          <p:cNvPicPr>
            <a:picLocks noGrp="1" noChangeAspect="1"/>
          </p:cNvPicPr>
          <p:nvPr>
            <p:ph idx="1"/>
          </p:nvPr>
        </p:nvPicPr>
        <p:blipFill>
          <a:blip r:embed="rId2"/>
          <a:stretch>
            <a:fillRect/>
          </a:stretch>
        </p:blipFill>
        <p:spPr>
          <a:xfrm>
            <a:off x="655" y="2403704"/>
            <a:ext cx="12223228" cy="4452546"/>
          </a:xfrm>
        </p:spPr>
      </p:pic>
    </p:spTree>
    <p:extLst>
      <p:ext uri="{BB962C8B-B14F-4D97-AF65-F5344CB8AC3E}">
        <p14:creationId xmlns:p14="http://schemas.microsoft.com/office/powerpoint/2010/main" val="3463981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5D1035C-3BF0-4FE0-B3A3-1062F8600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28FD51-7DB0-425B-A094-1CE1CC892203}"/>
              </a:ext>
            </a:extLst>
          </p:cNvPr>
          <p:cNvSpPr>
            <a:spLocks noGrp="1"/>
          </p:cNvSpPr>
          <p:nvPr>
            <p:ph type="title"/>
          </p:nvPr>
        </p:nvSpPr>
        <p:spPr>
          <a:xfrm>
            <a:off x="720000" y="619200"/>
            <a:ext cx="4991961" cy="1477328"/>
          </a:xfrm>
        </p:spPr>
        <p:txBody>
          <a:bodyPr wrap="square" anchor="ctr">
            <a:normAutofit fontScale="90000"/>
          </a:bodyPr>
          <a:lstStyle/>
          <a:p>
            <a:r>
              <a:rPr lang="en-US" sz="3200"/>
              <a:t>Example: The last time the Ocasio-Cortez asteroid was conjunct Sun was on Oct 7, 2021 when Sun and the asteroid were in Tropical </a:t>
            </a:r>
            <a:r>
              <a:rPr lang="en-US" sz="3200" b="1"/>
              <a:t>Libra</a:t>
            </a:r>
            <a:r>
              <a:rPr lang="en-US" sz="3200"/>
              <a:t>.</a:t>
            </a:r>
          </a:p>
        </p:txBody>
      </p:sp>
      <p:sp>
        <p:nvSpPr>
          <p:cNvPr id="3" name="Content Placeholder 2">
            <a:extLst>
              <a:ext uri="{FF2B5EF4-FFF2-40B4-BE49-F238E27FC236}">
                <a16:creationId xmlns:a16="http://schemas.microsoft.com/office/drawing/2014/main" id="{27BB42D0-598F-4D83-9AE7-F9489B8C9055}"/>
              </a:ext>
            </a:extLst>
          </p:cNvPr>
          <p:cNvSpPr>
            <a:spLocks noGrp="1"/>
          </p:cNvSpPr>
          <p:nvPr>
            <p:ph idx="1"/>
          </p:nvPr>
        </p:nvSpPr>
        <p:spPr>
          <a:xfrm>
            <a:off x="720000" y="2541600"/>
            <a:ext cx="4991962" cy="3216273"/>
          </a:xfrm>
        </p:spPr>
        <p:txBody>
          <a:bodyPr vert="horz" lIns="0" tIns="0" rIns="0" bIns="0" rtlCol="0" anchor="t">
            <a:normAutofit/>
          </a:bodyPr>
          <a:lstStyle/>
          <a:p>
            <a:r>
              <a:rPr lang="en-US" dirty="0"/>
              <a:t>Sept 13, 2021: she wore the famous “Tax the Rich” dress at the Met Gala.</a:t>
            </a:r>
            <a:endParaRPr lang="en-US" dirty="0">
              <a:solidFill>
                <a:srgbClr val="FFFFFF">
                  <a:alpha val="58000"/>
                </a:srgbClr>
              </a:solidFill>
            </a:endParaRPr>
          </a:p>
          <a:p>
            <a:r>
              <a:rPr lang="en-US" dirty="0"/>
              <a:t>Oct 3, 2021: she was also on Face the Nation.</a:t>
            </a:r>
            <a:endParaRPr lang="en-US" dirty="0">
              <a:solidFill>
                <a:srgbClr val="FFFFFF">
                  <a:alpha val="58000"/>
                </a:srgbClr>
              </a:solidFill>
            </a:endParaRPr>
          </a:p>
          <a:p>
            <a:r>
              <a:rPr lang="en-US" dirty="0"/>
              <a:t>Throughout early Oct 2021: she was also in a very public Twitter feud with Joe Manchin.</a:t>
            </a:r>
          </a:p>
          <a:p>
            <a:endParaRPr lang="en-US"/>
          </a:p>
        </p:txBody>
      </p:sp>
      <p:pic>
        <p:nvPicPr>
          <p:cNvPr id="5" name="Picture 4" descr="Chart, line chart&#10;&#10;Description automatically generated">
            <a:extLst>
              <a:ext uri="{FF2B5EF4-FFF2-40B4-BE49-F238E27FC236}">
                <a16:creationId xmlns:a16="http://schemas.microsoft.com/office/drawing/2014/main" id="{A39679F3-6AF7-4854-BECB-EC66B9F41072}"/>
              </a:ext>
            </a:extLst>
          </p:cNvPr>
          <p:cNvPicPr>
            <a:picLocks noChangeAspect="1"/>
          </p:cNvPicPr>
          <p:nvPr/>
        </p:nvPicPr>
        <p:blipFill rotWithShape="1">
          <a:blip r:embed="rId2"/>
          <a:srcRect l="41781" r="27873"/>
          <a:stretch/>
        </p:blipFill>
        <p:spPr>
          <a:xfrm>
            <a:off x="6529065" y="10"/>
            <a:ext cx="5662937" cy="6857990"/>
          </a:xfrm>
          <a:custGeom>
            <a:avLst/>
            <a:gdLst/>
            <a:ahLst/>
            <a:cxnLst/>
            <a:rect l="l" t="t" r="r" b="b"/>
            <a:pathLst>
              <a:path w="5662937" h="6858000">
                <a:moveTo>
                  <a:pt x="598332" y="0"/>
                </a:moveTo>
                <a:lnTo>
                  <a:pt x="5662937" y="0"/>
                </a:lnTo>
                <a:lnTo>
                  <a:pt x="5662937" y="6858000"/>
                </a:lnTo>
                <a:lnTo>
                  <a:pt x="0" y="6858000"/>
                </a:lnTo>
                <a:lnTo>
                  <a:pt x="78957" y="6777438"/>
                </a:lnTo>
                <a:cubicBezTo>
                  <a:pt x="291624" y="6544265"/>
                  <a:pt x="490445" y="6275955"/>
                  <a:pt x="672224" y="5969316"/>
                </a:cubicBezTo>
                <a:cubicBezTo>
                  <a:pt x="914596" y="5515036"/>
                  <a:pt x="1066079" y="5030470"/>
                  <a:pt x="1217562" y="4515619"/>
                </a:cubicBezTo>
                <a:cubicBezTo>
                  <a:pt x="1338748" y="3970483"/>
                  <a:pt x="1399341" y="3516203"/>
                  <a:pt x="1399341" y="3061922"/>
                </a:cubicBezTo>
                <a:cubicBezTo>
                  <a:pt x="1399341" y="1948936"/>
                  <a:pt x="1190579" y="1021447"/>
                  <a:pt x="773055" y="279455"/>
                </a:cubicBezTo>
                <a:close/>
              </a:path>
            </a:pathLst>
          </a:custGeom>
        </p:spPr>
      </p:pic>
    </p:spTree>
    <p:extLst>
      <p:ext uri="{BB962C8B-B14F-4D97-AF65-F5344CB8AC3E}">
        <p14:creationId xmlns:p14="http://schemas.microsoft.com/office/powerpoint/2010/main" val="38147885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7FEECB93-933C-477B-BC7D-C2F2F6271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rson with idea concept">
            <a:extLst>
              <a:ext uri="{FF2B5EF4-FFF2-40B4-BE49-F238E27FC236}">
                <a16:creationId xmlns:a16="http://schemas.microsoft.com/office/drawing/2014/main" id="{4761DDE1-8DBE-4188-AD59-027D94F39615}"/>
              </a:ext>
            </a:extLst>
          </p:cNvPr>
          <p:cNvPicPr>
            <a:picLocks noChangeAspect="1"/>
          </p:cNvPicPr>
          <p:nvPr/>
        </p:nvPicPr>
        <p:blipFill rotWithShape="1">
          <a:blip r:embed="rId2"/>
          <a:srcRect t="896" b="14835"/>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3" name="Rectangle 12">
            <a:extLst>
              <a:ext uri="{FF2B5EF4-FFF2-40B4-BE49-F238E27FC236}">
                <a16:creationId xmlns:a16="http://schemas.microsoft.com/office/drawing/2014/main" id="{497BC505-FE0C-4637-A29D-B71DFBBBAA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E03711-F051-904D-9C8D-6B4265ECC052}"/>
              </a:ext>
            </a:extLst>
          </p:cNvPr>
          <p:cNvSpPr>
            <a:spLocks noGrp="1"/>
          </p:cNvSpPr>
          <p:nvPr>
            <p:ph type="title"/>
          </p:nvPr>
        </p:nvSpPr>
        <p:spPr>
          <a:xfrm>
            <a:off x="720000" y="1455847"/>
            <a:ext cx="5015638" cy="2068553"/>
          </a:xfrm>
        </p:spPr>
        <p:txBody>
          <a:bodyPr vert="horz" wrap="square" lIns="0" tIns="0" rIns="0" bIns="0" rtlCol="0" anchor="b" anchorCtr="0">
            <a:normAutofit/>
          </a:bodyPr>
          <a:lstStyle/>
          <a:p>
            <a:pPr algn="ctr">
              <a:lnSpc>
                <a:spcPct val="100000"/>
              </a:lnSpc>
            </a:pPr>
            <a:r>
              <a:rPr lang="en-US" sz="5600" spc="-100"/>
              <a:t>Final thoughts</a:t>
            </a:r>
          </a:p>
        </p:txBody>
      </p:sp>
      <p:grpSp>
        <p:nvGrpSpPr>
          <p:cNvPr id="15" name="Group 14">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65602" y="317452"/>
            <a:ext cx="2088038" cy="719230"/>
            <a:chOff x="4532666" y="505937"/>
            <a:chExt cx="2981730" cy="1027064"/>
          </a:xfrm>
        </p:grpSpPr>
        <p:sp>
          <p:nvSpPr>
            <p:cNvPr id="16"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7"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8"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20" name="Group 19">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17356" y="5503147"/>
            <a:ext cx="2117174" cy="588806"/>
            <a:chOff x="4549904" y="5078157"/>
            <a:chExt cx="3023338" cy="840818"/>
          </a:xfrm>
        </p:grpSpPr>
        <p:sp>
          <p:nvSpPr>
            <p:cNvPr id="21"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2"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3"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Tree>
    <p:extLst>
      <p:ext uri="{BB962C8B-B14F-4D97-AF65-F5344CB8AC3E}">
        <p14:creationId xmlns:p14="http://schemas.microsoft.com/office/powerpoint/2010/main" val="11671624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7FEECB93-933C-477B-BC7D-C2F2F6271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A3C03D0-26FC-4F5A-A12C-30C9ECC2883C}"/>
              </a:ext>
            </a:extLst>
          </p:cNvPr>
          <p:cNvPicPr>
            <a:picLocks noChangeAspect="1"/>
          </p:cNvPicPr>
          <p:nvPr/>
        </p:nvPicPr>
        <p:blipFill rotWithShape="1">
          <a:blip r:embed="rId2"/>
          <a:srcRect t="10000"/>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3" name="Rectangle 12">
            <a:extLst>
              <a:ext uri="{FF2B5EF4-FFF2-40B4-BE49-F238E27FC236}">
                <a16:creationId xmlns:a16="http://schemas.microsoft.com/office/drawing/2014/main" id="{497BC505-FE0C-4637-A29D-B71DFBBBAA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9F03CA-ED6A-2E44-BAE6-62AF34396AA4}"/>
              </a:ext>
            </a:extLst>
          </p:cNvPr>
          <p:cNvSpPr>
            <a:spLocks noGrp="1"/>
          </p:cNvSpPr>
          <p:nvPr>
            <p:ph type="title"/>
          </p:nvPr>
        </p:nvSpPr>
        <p:spPr>
          <a:xfrm>
            <a:off x="720000" y="1455847"/>
            <a:ext cx="5015638" cy="3846403"/>
          </a:xfrm>
        </p:spPr>
        <p:txBody>
          <a:bodyPr vert="horz" wrap="square" lIns="0" tIns="0" rIns="0" bIns="0" rtlCol="0" anchor="b" anchorCtr="0">
            <a:noAutofit/>
          </a:bodyPr>
          <a:lstStyle/>
          <a:p>
            <a:pPr algn="ctr">
              <a:lnSpc>
                <a:spcPct val="90000"/>
              </a:lnSpc>
            </a:pPr>
            <a:r>
              <a:rPr lang="en-US" sz="8000" spc="-100"/>
              <a:t>I hope it is helpful to show the scientific progress mid-stream.</a:t>
            </a:r>
          </a:p>
        </p:txBody>
      </p:sp>
      <p:grpSp>
        <p:nvGrpSpPr>
          <p:cNvPr id="15" name="Group 14">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65602" y="317452"/>
            <a:ext cx="2088038" cy="719230"/>
            <a:chOff x="4532666" y="505937"/>
            <a:chExt cx="2981730" cy="1027064"/>
          </a:xfrm>
        </p:grpSpPr>
        <p:sp>
          <p:nvSpPr>
            <p:cNvPr id="16"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7"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8"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20" name="Group 19">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17356" y="5503147"/>
            <a:ext cx="2117174" cy="588806"/>
            <a:chOff x="4549904" y="5078157"/>
            <a:chExt cx="3023338" cy="840818"/>
          </a:xfrm>
        </p:grpSpPr>
        <p:sp>
          <p:nvSpPr>
            <p:cNvPr id="21"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2"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3"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Tree>
    <p:extLst>
      <p:ext uri="{BB962C8B-B14F-4D97-AF65-F5344CB8AC3E}">
        <p14:creationId xmlns:p14="http://schemas.microsoft.com/office/powerpoint/2010/main" val="33874998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7FEECB93-933C-477B-BC7D-C2F2F6271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597CBC3-4E8F-4803-8FCD-DE5D8FA507F7}"/>
              </a:ext>
            </a:extLst>
          </p:cNvPr>
          <p:cNvPicPr>
            <a:picLocks noChangeAspect="1"/>
          </p:cNvPicPr>
          <p:nvPr/>
        </p:nvPicPr>
        <p:blipFill rotWithShape="1">
          <a:blip r:embed="rId2"/>
          <a:srcRect/>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3" name="Rectangle 12">
            <a:extLst>
              <a:ext uri="{FF2B5EF4-FFF2-40B4-BE49-F238E27FC236}">
                <a16:creationId xmlns:a16="http://schemas.microsoft.com/office/drawing/2014/main" id="{497BC505-FE0C-4637-A29D-B71DFBBBAA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0B66F7-E13F-1742-A810-F6310386D035}"/>
              </a:ext>
            </a:extLst>
          </p:cNvPr>
          <p:cNvSpPr>
            <a:spLocks noGrp="1"/>
          </p:cNvSpPr>
          <p:nvPr>
            <p:ph type="title"/>
          </p:nvPr>
        </p:nvSpPr>
        <p:spPr>
          <a:xfrm>
            <a:off x="720000" y="1455847"/>
            <a:ext cx="5015638" cy="3878153"/>
          </a:xfrm>
        </p:spPr>
        <p:txBody>
          <a:bodyPr vert="horz" wrap="square" lIns="0" tIns="0" rIns="0" bIns="0" rtlCol="0" anchor="b" anchorCtr="0">
            <a:normAutofit fontScale="90000"/>
          </a:bodyPr>
          <a:lstStyle/>
          <a:p>
            <a:pPr algn="ctr">
              <a:lnSpc>
                <a:spcPct val="90000"/>
              </a:lnSpc>
            </a:pPr>
            <a:r>
              <a:rPr lang="en-US" sz="6000" spc="-100"/>
              <a:t>Even though we are going slow, our steps are legitimate at each level (holon) within each of the three stories.</a:t>
            </a:r>
            <a:br>
              <a:rPr lang="en-US" sz="3500" spc="-100"/>
            </a:br>
            <a:endParaRPr lang="en-US" sz="3500" spc="-100"/>
          </a:p>
        </p:txBody>
      </p:sp>
      <p:grpSp>
        <p:nvGrpSpPr>
          <p:cNvPr id="15" name="Group 14">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65602" y="317452"/>
            <a:ext cx="2088038" cy="719230"/>
            <a:chOff x="4532666" y="505937"/>
            <a:chExt cx="2981730" cy="1027064"/>
          </a:xfrm>
        </p:grpSpPr>
        <p:sp>
          <p:nvSpPr>
            <p:cNvPr id="16"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7"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8"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20" name="Group 19">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17356" y="5503147"/>
            <a:ext cx="2117174" cy="588806"/>
            <a:chOff x="4549904" y="5078157"/>
            <a:chExt cx="3023338" cy="840818"/>
          </a:xfrm>
        </p:grpSpPr>
        <p:sp>
          <p:nvSpPr>
            <p:cNvPr id="21"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2"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3"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Tree>
    <p:extLst>
      <p:ext uri="{BB962C8B-B14F-4D97-AF65-F5344CB8AC3E}">
        <p14:creationId xmlns:p14="http://schemas.microsoft.com/office/powerpoint/2010/main" val="29008062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F532A73-CC48-4B70-913D-D8D4400F8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A15B18-11D0-4046-B168-3542A102E972}"/>
              </a:ext>
            </a:extLst>
          </p:cNvPr>
          <p:cNvSpPr>
            <a:spLocks noGrp="1"/>
          </p:cNvSpPr>
          <p:nvPr>
            <p:ph type="title"/>
          </p:nvPr>
        </p:nvSpPr>
        <p:spPr>
          <a:xfrm>
            <a:off x="720000" y="619200"/>
            <a:ext cx="3107463" cy="5510138"/>
          </a:xfrm>
        </p:spPr>
        <p:txBody>
          <a:bodyPr>
            <a:normAutofit/>
          </a:bodyPr>
          <a:lstStyle/>
          <a:p>
            <a:r>
              <a:rPr lang="en-US"/>
              <a:t>It takes as long as it takes, befitting how I was taught that the natural significator of science is the great Teacher through time and Time, Saturn.</a:t>
            </a:r>
            <a:br>
              <a:rPr lang="en-US"/>
            </a:br>
            <a:endParaRPr lang="en-US"/>
          </a:p>
        </p:txBody>
      </p:sp>
      <p:graphicFrame>
        <p:nvGraphicFramePr>
          <p:cNvPr id="16" name="Content Placeholder 2">
            <a:extLst>
              <a:ext uri="{FF2B5EF4-FFF2-40B4-BE49-F238E27FC236}">
                <a16:creationId xmlns:a16="http://schemas.microsoft.com/office/drawing/2014/main" id="{718C70F6-B0BB-4DB8-AA12-545A4D0D86C8}"/>
              </a:ext>
            </a:extLst>
          </p:cNvPr>
          <p:cNvGraphicFramePr>
            <a:graphicFrameLocks noGrp="1"/>
          </p:cNvGraphicFramePr>
          <p:nvPr>
            <p:ph idx="1"/>
            <p:extLst>
              <p:ext uri="{D42A27DB-BD31-4B8C-83A1-F6EECF244321}">
                <p14:modId xmlns:p14="http://schemas.microsoft.com/office/powerpoint/2010/main" val="3497454017"/>
              </p:ext>
            </p:extLst>
          </p:nvPr>
        </p:nvGraphicFramePr>
        <p:xfrm>
          <a:off x="4548189" y="728664"/>
          <a:ext cx="6900862" cy="54006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41909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BFB0E95-9CAE-4968-A118-2B9F7C8BBB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0BBC371-361C-45F7-9235-C3252E336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607BA-8D7A-47EB-8954-11F6027FDE68}"/>
              </a:ext>
            </a:extLst>
          </p:cNvPr>
          <p:cNvSpPr>
            <a:spLocks noGrp="1"/>
          </p:cNvSpPr>
          <p:nvPr>
            <p:ph type="title"/>
          </p:nvPr>
        </p:nvSpPr>
        <p:spPr>
          <a:xfrm>
            <a:off x="720000" y="619200"/>
            <a:ext cx="10728322" cy="681586"/>
          </a:xfrm>
        </p:spPr>
        <p:txBody>
          <a:bodyPr wrap="square">
            <a:normAutofit/>
          </a:bodyPr>
          <a:lstStyle/>
          <a:p>
            <a:r>
              <a:rPr lang="en-US" sz="3200"/>
              <a:t>Some possible future directions that you could take</a:t>
            </a:r>
          </a:p>
        </p:txBody>
      </p:sp>
      <p:sp useBgFill="1">
        <p:nvSpPr>
          <p:cNvPr id="22" name="Freeform: Shape 21">
            <a:extLst>
              <a:ext uri="{FF2B5EF4-FFF2-40B4-BE49-F238E27FC236}">
                <a16:creationId xmlns:a16="http://schemas.microsoft.com/office/drawing/2014/main" id="{4172FA92-6FD3-495F-95A0-4FD85861D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 y="1734458"/>
            <a:ext cx="12191501" cy="5123544"/>
          </a:xfrm>
          <a:custGeom>
            <a:avLst/>
            <a:gdLst>
              <a:gd name="connsiteX0" fmla="*/ 9255953 w 12191501"/>
              <a:gd name="connsiteY0" fmla="*/ 0 h 4430825"/>
              <a:gd name="connsiteX1" fmla="*/ 10762189 w 12191501"/>
              <a:gd name="connsiteY1" fmla="*/ 67992 h 4430825"/>
              <a:gd name="connsiteX2" fmla="*/ 11364025 w 12191501"/>
              <a:gd name="connsiteY2" fmla="*/ 57486 h 4430825"/>
              <a:gd name="connsiteX3" fmla="*/ 12096632 w 12191501"/>
              <a:gd name="connsiteY3" fmla="*/ 44699 h 4430825"/>
              <a:gd name="connsiteX4" fmla="*/ 12191501 w 12191501"/>
              <a:gd name="connsiteY4" fmla="*/ 43042 h 4430825"/>
              <a:gd name="connsiteX5" fmla="*/ 12191501 w 12191501"/>
              <a:gd name="connsiteY5" fmla="*/ 4430825 h 4430825"/>
              <a:gd name="connsiteX6" fmla="*/ 0 w 12191501"/>
              <a:gd name="connsiteY6" fmla="*/ 4430825 h 4430825"/>
              <a:gd name="connsiteX7" fmla="*/ 10182 w 12191501"/>
              <a:gd name="connsiteY7" fmla="*/ 95053 h 4430825"/>
              <a:gd name="connsiteX8" fmla="*/ 70972 w 12191501"/>
              <a:gd name="connsiteY8" fmla="*/ 97164 h 4430825"/>
              <a:gd name="connsiteX9" fmla="*/ 1281624 w 12191501"/>
              <a:gd name="connsiteY9" fmla="*/ 139193 h 4430825"/>
              <a:gd name="connsiteX10" fmla="*/ 2485297 w 12191501"/>
              <a:gd name="connsiteY10" fmla="*/ 118183 h 4430825"/>
              <a:gd name="connsiteX11" fmla="*/ 3237591 w 12191501"/>
              <a:gd name="connsiteY11" fmla="*/ 105051 h 4430825"/>
              <a:gd name="connsiteX12" fmla="*/ 3989887 w 12191501"/>
              <a:gd name="connsiteY12" fmla="*/ 91920 h 4430825"/>
              <a:gd name="connsiteX13" fmla="*/ 9255953 w 12191501"/>
              <a:gd name="connsiteY13" fmla="*/ 0 h 443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1501" h="4430825">
                <a:moveTo>
                  <a:pt x="9255953" y="0"/>
                </a:moveTo>
                <a:cubicBezTo>
                  <a:pt x="10762189" y="67992"/>
                  <a:pt x="10762189" y="67992"/>
                  <a:pt x="10762189" y="67992"/>
                </a:cubicBezTo>
                <a:cubicBezTo>
                  <a:pt x="11364025" y="57486"/>
                  <a:pt x="11364025" y="57486"/>
                  <a:pt x="11364025" y="57486"/>
                </a:cubicBezTo>
                <a:cubicBezTo>
                  <a:pt x="11589714" y="53547"/>
                  <a:pt x="11836561" y="49238"/>
                  <a:pt x="12096632" y="44699"/>
                </a:cubicBezTo>
                <a:lnTo>
                  <a:pt x="12191501" y="43042"/>
                </a:lnTo>
                <a:lnTo>
                  <a:pt x="12191501" y="4430825"/>
                </a:lnTo>
                <a:lnTo>
                  <a:pt x="0" y="4430825"/>
                </a:lnTo>
                <a:lnTo>
                  <a:pt x="10182" y="95053"/>
                </a:lnTo>
                <a:lnTo>
                  <a:pt x="70972" y="97164"/>
                </a:lnTo>
                <a:cubicBezTo>
                  <a:pt x="1281624" y="139193"/>
                  <a:pt x="1281624" y="139193"/>
                  <a:pt x="1281624" y="139193"/>
                </a:cubicBezTo>
                <a:cubicBezTo>
                  <a:pt x="2485297" y="118183"/>
                  <a:pt x="2485297" y="118183"/>
                  <a:pt x="2485297" y="118183"/>
                </a:cubicBezTo>
                <a:cubicBezTo>
                  <a:pt x="2786215" y="112930"/>
                  <a:pt x="2936672" y="110304"/>
                  <a:pt x="3237591" y="105051"/>
                </a:cubicBezTo>
                <a:cubicBezTo>
                  <a:pt x="3538508" y="99800"/>
                  <a:pt x="3839426" y="94546"/>
                  <a:pt x="3989887" y="91920"/>
                </a:cubicBezTo>
                <a:cubicBezTo>
                  <a:pt x="9255953" y="0"/>
                  <a:pt x="9255953" y="0"/>
                  <a:pt x="9255953" y="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graphicFrame>
        <p:nvGraphicFramePr>
          <p:cNvPr id="5" name="Content Placeholder 2">
            <a:extLst>
              <a:ext uri="{FF2B5EF4-FFF2-40B4-BE49-F238E27FC236}">
                <a16:creationId xmlns:a16="http://schemas.microsoft.com/office/drawing/2014/main" id="{F37F0F69-2000-441F-5565-0D49F07EC1D3}"/>
              </a:ext>
            </a:extLst>
          </p:cNvPr>
          <p:cNvGraphicFramePr>
            <a:graphicFrameLocks noGrp="1"/>
          </p:cNvGraphicFramePr>
          <p:nvPr>
            <p:ph idx="1"/>
            <p:extLst>
              <p:ext uri="{D42A27DB-BD31-4B8C-83A1-F6EECF244321}">
                <p14:modId xmlns:p14="http://schemas.microsoft.com/office/powerpoint/2010/main" val="76511778"/>
              </p:ext>
            </p:extLst>
          </p:nvPr>
        </p:nvGraphicFramePr>
        <p:xfrm>
          <a:off x="720725" y="2541588"/>
          <a:ext cx="10998325" cy="3587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42498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08119F7-B84E-4EBF-919F-A9B0F6D92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AA17479-17CB-402A-8689-750C6F3858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BA8515-2ACE-4119-BFE3-E76F9DB2E2B7}"/>
              </a:ext>
            </a:extLst>
          </p:cNvPr>
          <p:cNvSpPr>
            <a:spLocks noGrp="1"/>
          </p:cNvSpPr>
          <p:nvPr>
            <p:ph type="title"/>
          </p:nvPr>
        </p:nvSpPr>
        <p:spPr>
          <a:xfrm>
            <a:off x="720000" y="619200"/>
            <a:ext cx="3107463" cy="5510138"/>
          </a:xfrm>
        </p:spPr>
        <p:txBody>
          <a:bodyPr>
            <a:normAutofit/>
          </a:bodyPr>
          <a:lstStyle/>
          <a:p>
            <a:r>
              <a:rPr lang="en-US"/>
              <a:t>Questions and Answers</a:t>
            </a:r>
          </a:p>
        </p:txBody>
      </p:sp>
      <p:sp useBgFill="1">
        <p:nvSpPr>
          <p:cNvPr id="13" name="Freeform: Shape 12">
            <a:extLst>
              <a:ext uri="{FF2B5EF4-FFF2-40B4-BE49-F238E27FC236}">
                <a16:creationId xmlns:a16="http://schemas.microsoft.com/office/drawing/2014/main" id="{F534AA72-89BF-4BB0-B339-DEB9FC7F1B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2978" y="0"/>
            <a:ext cx="7809022" cy="6858000"/>
          </a:xfrm>
          <a:custGeom>
            <a:avLst/>
            <a:gdLst>
              <a:gd name="connsiteX0" fmla="*/ 27229 w 7809022"/>
              <a:gd name="connsiteY0" fmla="*/ 0 h 6858000"/>
              <a:gd name="connsiteX1" fmla="*/ 7809022 w 7809022"/>
              <a:gd name="connsiteY1" fmla="*/ 0 h 6858000"/>
              <a:gd name="connsiteX2" fmla="*/ 7809022 w 7809022"/>
              <a:gd name="connsiteY2" fmla="*/ 6858000 h 6858000"/>
              <a:gd name="connsiteX3" fmla="*/ 41303 w 7809022"/>
              <a:gd name="connsiteY3" fmla="*/ 6858000 h 6858000"/>
              <a:gd name="connsiteX4" fmla="*/ 41303 w 7809022"/>
              <a:gd name="connsiteY4" fmla="*/ 6822879 h 6858000"/>
              <a:gd name="connsiteX5" fmla="*/ 41303 w 7809022"/>
              <a:gd name="connsiteY5" fmla="*/ 6667752 h 6858000"/>
              <a:gd name="connsiteX6" fmla="*/ 0 w 7809022"/>
              <a:gd name="connsiteY6" fmla="*/ 3813425 h 6858000"/>
              <a:gd name="connsiteX7" fmla="*/ 41303 w 7809022"/>
              <a:gd name="connsiteY7" fmla="*/ 2572413 h 6858000"/>
              <a:gd name="connsiteX8" fmla="*/ 41303 w 7809022"/>
              <a:gd name="connsiteY8" fmla="*/ 1496869 h 6858000"/>
              <a:gd name="connsiteX9" fmla="*/ 41303 w 7809022"/>
              <a:gd name="connsiteY9" fmla="*/ 1083199 h 6858000"/>
              <a:gd name="connsiteX10" fmla="*/ 0 w 7809022"/>
              <a:gd name="connsiteY10" fmla="*/ 545427 h 6858000"/>
              <a:gd name="connsiteX11" fmla="*/ 22153 w 7809022"/>
              <a:gd name="connsiteY11" fmla="*/ 1016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09022" h="6858000">
                <a:moveTo>
                  <a:pt x="27229" y="0"/>
                </a:moveTo>
                <a:lnTo>
                  <a:pt x="7809022" y="0"/>
                </a:lnTo>
                <a:lnTo>
                  <a:pt x="7809022" y="6858000"/>
                </a:lnTo>
                <a:lnTo>
                  <a:pt x="41303" y="6858000"/>
                </a:lnTo>
                <a:lnTo>
                  <a:pt x="41303" y="6822879"/>
                </a:lnTo>
                <a:cubicBezTo>
                  <a:pt x="41303" y="6760828"/>
                  <a:pt x="41303" y="6709119"/>
                  <a:pt x="41303" y="6667752"/>
                </a:cubicBezTo>
                <a:cubicBezTo>
                  <a:pt x="41303" y="6667752"/>
                  <a:pt x="41303" y="6667752"/>
                  <a:pt x="0" y="3813425"/>
                </a:cubicBezTo>
                <a:cubicBezTo>
                  <a:pt x="0" y="3813425"/>
                  <a:pt x="0" y="3813425"/>
                  <a:pt x="41303" y="2572413"/>
                </a:cubicBezTo>
                <a:cubicBezTo>
                  <a:pt x="41303" y="2572413"/>
                  <a:pt x="41303" y="2572413"/>
                  <a:pt x="41303" y="1496869"/>
                </a:cubicBezTo>
                <a:cubicBezTo>
                  <a:pt x="41303" y="1455502"/>
                  <a:pt x="41303" y="1290034"/>
                  <a:pt x="41303" y="1083199"/>
                </a:cubicBezTo>
                <a:cubicBezTo>
                  <a:pt x="41303" y="876364"/>
                  <a:pt x="0" y="710895"/>
                  <a:pt x="0" y="545427"/>
                </a:cubicBezTo>
                <a:cubicBezTo>
                  <a:pt x="0" y="545427"/>
                  <a:pt x="0" y="545427"/>
                  <a:pt x="22153" y="101661"/>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graphicFrame>
        <p:nvGraphicFramePr>
          <p:cNvPr id="5" name="Content Placeholder 2">
            <a:extLst>
              <a:ext uri="{FF2B5EF4-FFF2-40B4-BE49-F238E27FC236}">
                <a16:creationId xmlns:a16="http://schemas.microsoft.com/office/drawing/2014/main" id="{DECFD9F4-AC53-4D6C-A9BA-1D237FAA2800}"/>
              </a:ext>
            </a:extLst>
          </p:cNvPr>
          <p:cNvGraphicFramePr>
            <a:graphicFrameLocks noGrp="1"/>
          </p:cNvGraphicFramePr>
          <p:nvPr>
            <p:ph idx="1"/>
            <p:extLst>
              <p:ext uri="{D42A27DB-BD31-4B8C-83A1-F6EECF244321}">
                <p14:modId xmlns:p14="http://schemas.microsoft.com/office/powerpoint/2010/main" val="3918135046"/>
              </p:ext>
            </p:extLst>
          </p:nvPr>
        </p:nvGraphicFramePr>
        <p:xfrm>
          <a:off x="5260361" y="728664"/>
          <a:ext cx="6188689" cy="5409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91668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5D1035C-3BF0-4FE0-B3A3-1062F8600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DA1DCB-96C6-4F35-9530-139231E6F96A}"/>
              </a:ext>
            </a:extLst>
          </p:cNvPr>
          <p:cNvSpPr>
            <a:spLocks noGrp="1"/>
          </p:cNvSpPr>
          <p:nvPr>
            <p:ph type="title"/>
          </p:nvPr>
        </p:nvSpPr>
        <p:spPr>
          <a:xfrm>
            <a:off x="720000" y="619200"/>
            <a:ext cx="4991961" cy="1477328"/>
          </a:xfrm>
        </p:spPr>
        <p:txBody>
          <a:bodyPr wrap="square" anchor="ctr">
            <a:normAutofit/>
          </a:bodyPr>
          <a:lstStyle/>
          <a:p>
            <a:r>
              <a:rPr lang="en-US" sz="3200"/>
              <a:t>Asteroid and Sun conjunction in Tropical LIBRA aligns with themes within the story.</a:t>
            </a:r>
          </a:p>
        </p:txBody>
      </p:sp>
      <p:sp>
        <p:nvSpPr>
          <p:cNvPr id="8" name="Content Placeholder 7">
            <a:extLst>
              <a:ext uri="{FF2B5EF4-FFF2-40B4-BE49-F238E27FC236}">
                <a16:creationId xmlns:a16="http://schemas.microsoft.com/office/drawing/2014/main" id="{B044FABC-5C39-4AD4-9AFD-8E4280EA9547}"/>
              </a:ext>
            </a:extLst>
          </p:cNvPr>
          <p:cNvSpPr>
            <a:spLocks noGrp="1"/>
          </p:cNvSpPr>
          <p:nvPr>
            <p:ph idx="1"/>
          </p:nvPr>
        </p:nvSpPr>
        <p:spPr>
          <a:xfrm>
            <a:off x="720000" y="2541600"/>
            <a:ext cx="4991962" cy="3216273"/>
          </a:xfrm>
        </p:spPr>
        <p:txBody>
          <a:bodyPr>
            <a:normAutofit/>
          </a:bodyPr>
          <a:lstStyle/>
          <a:p>
            <a:r>
              <a:rPr lang="en-US"/>
              <a:t>Dress</a:t>
            </a:r>
          </a:p>
          <a:p>
            <a:r>
              <a:rPr lang="en-US"/>
              <a:t>Museum</a:t>
            </a:r>
          </a:p>
          <a:p>
            <a:r>
              <a:rPr lang="en-US"/>
              <a:t>The active feminine</a:t>
            </a:r>
          </a:p>
          <a:p>
            <a:r>
              <a:rPr lang="en-US"/>
              <a:t>Perhaps even the righting of wrongs through the scales of commerce.</a:t>
            </a:r>
          </a:p>
          <a:p>
            <a:endParaRPr lang="en-US"/>
          </a:p>
        </p:txBody>
      </p:sp>
      <p:pic>
        <p:nvPicPr>
          <p:cNvPr id="4" name="Content Placeholder 3">
            <a:extLst>
              <a:ext uri="{FF2B5EF4-FFF2-40B4-BE49-F238E27FC236}">
                <a16:creationId xmlns:a16="http://schemas.microsoft.com/office/drawing/2014/main" id="{5BA1A731-E45A-4F22-916E-BE482FE5036B}"/>
              </a:ext>
            </a:extLst>
          </p:cNvPr>
          <p:cNvPicPr>
            <a:picLocks noChangeAspect="1"/>
          </p:cNvPicPr>
          <p:nvPr/>
        </p:nvPicPr>
        <p:blipFill rotWithShape="1">
          <a:blip r:embed="rId2"/>
          <a:srcRect r="2" b="19166"/>
          <a:stretch/>
        </p:blipFill>
        <p:spPr>
          <a:xfrm>
            <a:off x="6529065" y="10"/>
            <a:ext cx="5662937" cy="6857990"/>
          </a:xfrm>
          <a:custGeom>
            <a:avLst/>
            <a:gdLst/>
            <a:ahLst/>
            <a:cxnLst/>
            <a:rect l="l" t="t" r="r" b="b"/>
            <a:pathLst>
              <a:path w="5662937" h="6858000">
                <a:moveTo>
                  <a:pt x="598332" y="0"/>
                </a:moveTo>
                <a:lnTo>
                  <a:pt x="5662937" y="0"/>
                </a:lnTo>
                <a:lnTo>
                  <a:pt x="5662937" y="6858000"/>
                </a:lnTo>
                <a:lnTo>
                  <a:pt x="0" y="6858000"/>
                </a:lnTo>
                <a:lnTo>
                  <a:pt x="78957" y="6777438"/>
                </a:lnTo>
                <a:cubicBezTo>
                  <a:pt x="291624" y="6544265"/>
                  <a:pt x="490445" y="6275955"/>
                  <a:pt x="672224" y="5969316"/>
                </a:cubicBezTo>
                <a:cubicBezTo>
                  <a:pt x="914596" y="5515036"/>
                  <a:pt x="1066079" y="5030470"/>
                  <a:pt x="1217562" y="4515619"/>
                </a:cubicBezTo>
                <a:cubicBezTo>
                  <a:pt x="1338748" y="3970483"/>
                  <a:pt x="1399341" y="3516203"/>
                  <a:pt x="1399341" y="3061922"/>
                </a:cubicBezTo>
                <a:cubicBezTo>
                  <a:pt x="1399341" y="1948936"/>
                  <a:pt x="1190579" y="1021447"/>
                  <a:pt x="773055" y="279455"/>
                </a:cubicBezTo>
                <a:close/>
              </a:path>
            </a:pathLst>
          </a:custGeom>
        </p:spPr>
      </p:pic>
    </p:spTree>
    <p:extLst>
      <p:ext uri="{BB962C8B-B14F-4D97-AF65-F5344CB8AC3E}">
        <p14:creationId xmlns:p14="http://schemas.microsoft.com/office/powerpoint/2010/main" val="3227351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D1CCC3C-EB52-47ED-B6AA-5F70D92155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84C50CF-FE9D-459C-890F-56C327795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Freeform: Shape 32">
            <a:extLst>
              <a:ext uri="{FF2B5EF4-FFF2-40B4-BE49-F238E27FC236}">
                <a16:creationId xmlns:a16="http://schemas.microsoft.com/office/drawing/2014/main" id="{79C4E6F9-8A11-4E94-8423-966E9DF0D8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96624" cy="6858000"/>
          </a:xfrm>
          <a:custGeom>
            <a:avLst/>
            <a:gdLst>
              <a:gd name="connsiteX0" fmla="*/ 0 w 11096624"/>
              <a:gd name="connsiteY0" fmla="*/ 0 h 6858000"/>
              <a:gd name="connsiteX1" fmla="*/ 10869306 w 11096624"/>
              <a:gd name="connsiteY1" fmla="*/ 0 h 6858000"/>
              <a:gd name="connsiteX2" fmla="*/ 10932108 w 11096624"/>
              <a:gd name="connsiteY2" fmla="*/ 181114 h 6858000"/>
              <a:gd name="connsiteX3" fmla="*/ 10953136 w 11096624"/>
              <a:gd name="connsiteY3" fmla="*/ 3620675 h 6858000"/>
              <a:gd name="connsiteX4" fmla="*/ 9722723 w 11096624"/>
              <a:gd name="connsiteY4" fmla="*/ 6351879 h 6858000"/>
              <a:gd name="connsiteX5" fmla="*/ 9365083 w 11096624"/>
              <a:gd name="connsiteY5" fmla="*/ 6847267 h 6858000"/>
              <a:gd name="connsiteX6" fmla="*/ 9354506 w 11096624"/>
              <a:gd name="connsiteY6" fmla="*/ 6858000 h 6858000"/>
              <a:gd name="connsiteX7" fmla="*/ 0 w 1109662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96624" h="6858000">
                <a:moveTo>
                  <a:pt x="0" y="0"/>
                </a:moveTo>
                <a:lnTo>
                  <a:pt x="10869306" y="0"/>
                </a:lnTo>
                <a:lnTo>
                  <a:pt x="10932108" y="181114"/>
                </a:lnTo>
                <a:cubicBezTo>
                  <a:pt x="11289577" y="1409141"/>
                  <a:pt x="10953136" y="3273767"/>
                  <a:pt x="10953136" y="3620675"/>
                </a:cubicBezTo>
                <a:cubicBezTo>
                  <a:pt x="10953136" y="5162483"/>
                  <a:pt x="10118214" y="5735156"/>
                  <a:pt x="9722723" y="6351879"/>
                </a:cubicBezTo>
                <a:cubicBezTo>
                  <a:pt x="9656808" y="6500554"/>
                  <a:pt x="9530643" y="6669361"/>
                  <a:pt x="9365083" y="6847267"/>
                </a:cubicBezTo>
                <a:lnTo>
                  <a:pt x="9354506" y="6858000"/>
                </a:lnTo>
                <a:lnTo>
                  <a:pt x="0" y="6858000"/>
                </a:lnTo>
                <a:close/>
              </a:path>
            </a:pathLst>
          </a:custGeom>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2" name="Title 1">
            <a:extLst>
              <a:ext uri="{FF2B5EF4-FFF2-40B4-BE49-F238E27FC236}">
                <a16:creationId xmlns:a16="http://schemas.microsoft.com/office/drawing/2014/main" id="{E4E35B2A-C321-433A-8AE2-D7AF4D079426}"/>
              </a:ext>
            </a:extLst>
          </p:cNvPr>
          <p:cNvSpPr>
            <a:spLocks noGrp="1"/>
          </p:cNvSpPr>
          <p:nvPr>
            <p:ph type="title"/>
          </p:nvPr>
        </p:nvSpPr>
        <p:spPr>
          <a:xfrm>
            <a:off x="720000" y="619200"/>
            <a:ext cx="6923812" cy="1477328"/>
          </a:xfrm>
        </p:spPr>
        <p:txBody>
          <a:bodyPr vert="horz" wrap="square" lIns="0" tIns="0" rIns="0" bIns="0" rtlCol="0" anchor="ctr" anchorCtr="0">
            <a:normAutofit/>
          </a:bodyPr>
          <a:lstStyle/>
          <a:p>
            <a:r>
              <a:rPr lang="en-US" sz="3200" spc="-100"/>
              <a:t>So, we are ultimately talking about stories</a:t>
            </a:r>
          </a:p>
        </p:txBody>
      </p:sp>
      <p:sp>
        <p:nvSpPr>
          <p:cNvPr id="3" name="Content Placeholder 2">
            <a:extLst>
              <a:ext uri="{FF2B5EF4-FFF2-40B4-BE49-F238E27FC236}">
                <a16:creationId xmlns:a16="http://schemas.microsoft.com/office/drawing/2014/main" id="{C251F0FC-30BC-4F46-8BFA-4CB55090E2EA}"/>
              </a:ext>
            </a:extLst>
          </p:cNvPr>
          <p:cNvSpPr>
            <a:spLocks noGrp="1"/>
          </p:cNvSpPr>
          <p:nvPr>
            <p:ph idx="1"/>
          </p:nvPr>
        </p:nvSpPr>
        <p:spPr>
          <a:xfrm>
            <a:off x="719999" y="2541600"/>
            <a:ext cx="6923813" cy="3216273"/>
          </a:xfrm>
        </p:spPr>
        <p:txBody>
          <a:bodyPr vert="horz" lIns="0" tIns="0" rIns="0" bIns="0" rtlCol="0">
            <a:normAutofit/>
          </a:bodyPr>
          <a:lstStyle/>
          <a:p>
            <a:pPr marL="0" indent="0">
              <a:buNone/>
            </a:pPr>
            <a:r>
              <a:rPr lang="en-US"/>
              <a:t>But in a quantitative way.</a:t>
            </a:r>
          </a:p>
        </p:txBody>
      </p:sp>
      <p:pic>
        <p:nvPicPr>
          <p:cNvPr id="7" name="Graphic 6" descr="Statistics">
            <a:extLst>
              <a:ext uri="{FF2B5EF4-FFF2-40B4-BE49-F238E27FC236}">
                <a16:creationId xmlns:a16="http://schemas.microsoft.com/office/drawing/2014/main" id="{B87FBC76-FD29-4A94-93C7-3BBFEB7C08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6376" y="1876856"/>
            <a:ext cx="3095625" cy="3095625"/>
          </a:xfrm>
          <a:custGeom>
            <a:avLst/>
            <a:gdLst/>
            <a:ahLst/>
            <a:cxnLst/>
            <a:rect l="l" t="t" r="r" b="b"/>
            <a:pathLst>
              <a:path w="3095625" h="5409338">
                <a:moveTo>
                  <a:pt x="0" y="0"/>
                </a:moveTo>
                <a:lnTo>
                  <a:pt x="3095625" y="0"/>
                </a:lnTo>
                <a:lnTo>
                  <a:pt x="3095625" y="5409338"/>
                </a:lnTo>
                <a:lnTo>
                  <a:pt x="0" y="5409338"/>
                </a:lnTo>
                <a:close/>
              </a:path>
            </a:pathLst>
          </a:custGeom>
        </p:spPr>
      </p:pic>
    </p:spTree>
    <p:extLst>
      <p:ext uri="{BB962C8B-B14F-4D97-AF65-F5344CB8AC3E}">
        <p14:creationId xmlns:p14="http://schemas.microsoft.com/office/powerpoint/2010/main" val="1550591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E9D6223-8D87-4038-BE74-D5224B024F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46FBF49-EC0D-4E09-A77B-DB4E8257E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63AA13D0-BF0A-4B8F-9FD6-CAE2DCD93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0"/>
            <a:ext cx="9705717" cy="6858000"/>
          </a:xfrm>
          <a:custGeom>
            <a:avLst/>
            <a:gdLst>
              <a:gd name="connsiteX0" fmla="*/ 0 w 9705717"/>
              <a:gd name="connsiteY0" fmla="*/ 0 h 6858000"/>
              <a:gd name="connsiteX1" fmla="*/ 8892014 w 9705717"/>
              <a:gd name="connsiteY1" fmla="*/ 0 h 6858000"/>
              <a:gd name="connsiteX2" fmla="*/ 8948109 w 9705717"/>
              <a:gd name="connsiteY2" fmla="*/ 119185 h 6858000"/>
              <a:gd name="connsiteX3" fmla="*/ 9361712 w 9705717"/>
              <a:gd name="connsiteY3" fmla="*/ 1009060 h 6858000"/>
              <a:gd name="connsiteX4" fmla="*/ 9569814 w 9705717"/>
              <a:gd name="connsiteY4" fmla="*/ 4722415 h 6858000"/>
              <a:gd name="connsiteX5" fmla="*/ 8937785 w 9705717"/>
              <a:gd name="connsiteY5" fmla="*/ 6619105 h 6858000"/>
              <a:gd name="connsiteX6" fmla="*/ 8749280 w 9705717"/>
              <a:gd name="connsiteY6" fmla="*/ 6858000 h 6858000"/>
              <a:gd name="connsiteX7" fmla="*/ 0 w 9705717"/>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717" h="6858000">
                <a:moveTo>
                  <a:pt x="0" y="0"/>
                </a:moveTo>
                <a:lnTo>
                  <a:pt x="8892014" y="0"/>
                </a:lnTo>
                <a:lnTo>
                  <a:pt x="8948109" y="119185"/>
                </a:lnTo>
                <a:cubicBezTo>
                  <a:pt x="9080774" y="406683"/>
                  <a:pt x="9216041" y="706568"/>
                  <a:pt x="9361712" y="1009060"/>
                </a:cubicBezTo>
                <a:cubicBezTo>
                  <a:pt x="9986018" y="2093861"/>
                  <a:pt x="9569814" y="4346908"/>
                  <a:pt x="9569814" y="4722415"/>
                </a:cubicBezTo>
                <a:cubicBezTo>
                  <a:pt x="9569814" y="5635108"/>
                  <a:pt x="9260912" y="6189243"/>
                  <a:pt x="8937785" y="6619105"/>
                </a:cubicBezTo>
                <a:lnTo>
                  <a:pt x="8749280" y="6858000"/>
                </a:lnTo>
                <a:lnTo>
                  <a:pt x="0" y="6858000"/>
                </a:ln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a:extLst>
              <a:ext uri="{FF2B5EF4-FFF2-40B4-BE49-F238E27FC236}">
                <a16:creationId xmlns:a16="http://schemas.microsoft.com/office/drawing/2014/main" id="{02D970AC-FB60-1A02-F56A-957FC4737553}"/>
              </a:ext>
            </a:extLst>
          </p:cNvPr>
          <p:cNvSpPr>
            <a:spLocks noGrp="1"/>
          </p:cNvSpPr>
          <p:nvPr>
            <p:ph type="title"/>
          </p:nvPr>
        </p:nvSpPr>
        <p:spPr>
          <a:xfrm>
            <a:off x="720000" y="52131"/>
            <a:ext cx="6911974" cy="2044397"/>
          </a:xfrm>
        </p:spPr>
        <p:txBody>
          <a:bodyPr wrap="square" anchor="ctr">
            <a:normAutofit/>
          </a:bodyPr>
          <a:lstStyle/>
          <a:p>
            <a:r>
              <a:rPr lang="en-US" sz="3200"/>
              <a:t>We first need to talk about something, namely p-values.</a:t>
            </a:r>
          </a:p>
        </p:txBody>
      </p:sp>
      <p:sp>
        <p:nvSpPr>
          <p:cNvPr id="3" name="Content Placeholder 2">
            <a:extLst>
              <a:ext uri="{FF2B5EF4-FFF2-40B4-BE49-F238E27FC236}">
                <a16:creationId xmlns:a16="http://schemas.microsoft.com/office/drawing/2014/main" id="{D5606FA4-A214-F7A6-B120-2D438D37ECB2}"/>
              </a:ext>
            </a:extLst>
          </p:cNvPr>
          <p:cNvSpPr>
            <a:spLocks noGrp="1"/>
          </p:cNvSpPr>
          <p:nvPr>
            <p:ph idx="1"/>
          </p:nvPr>
        </p:nvSpPr>
        <p:spPr>
          <a:xfrm>
            <a:off x="720000" y="1735879"/>
            <a:ext cx="6911975" cy="4021994"/>
          </a:xfrm>
        </p:spPr>
        <p:txBody>
          <a:bodyPr vert="horz" lIns="0" tIns="0" rIns="0" bIns="0" rtlCol="0" anchor="t">
            <a:noAutofit/>
          </a:bodyPr>
          <a:lstStyle/>
          <a:p>
            <a:pPr>
              <a:lnSpc>
                <a:spcPct val="110000"/>
              </a:lnSpc>
            </a:pPr>
            <a:r>
              <a:rPr lang="en-US" dirty="0">
                <a:solidFill>
                  <a:srgbClr val="FFFFFF">
                    <a:alpha val="58000"/>
                  </a:srgbClr>
                </a:solidFill>
              </a:rPr>
              <a:t>In truth, you already practice the principle of p-values every day.</a:t>
            </a:r>
            <a:endParaRPr lang="en-US" i="1" dirty="0">
              <a:solidFill>
                <a:srgbClr val="FFFFFF">
                  <a:alpha val="58000"/>
                </a:srgbClr>
              </a:solidFill>
            </a:endParaRPr>
          </a:p>
          <a:p>
            <a:pPr>
              <a:lnSpc>
                <a:spcPct val="110000"/>
              </a:lnSpc>
            </a:pPr>
            <a:endParaRPr lang="en-US" dirty="0"/>
          </a:p>
          <a:p>
            <a:pPr>
              <a:lnSpc>
                <a:spcPct val="110000"/>
              </a:lnSpc>
            </a:pPr>
            <a:r>
              <a:rPr lang="en-US" dirty="0"/>
              <a:t>Think of p-values as a more precise way to codify Occam's Razor which you may remember from school.</a:t>
            </a:r>
            <a:endParaRPr lang="en-US" dirty="0">
              <a:solidFill>
                <a:srgbClr val="FFFFFF">
                  <a:alpha val="58000"/>
                </a:srgbClr>
              </a:solidFill>
            </a:endParaRPr>
          </a:p>
          <a:p>
            <a:pPr>
              <a:lnSpc>
                <a:spcPct val="110000"/>
              </a:lnSpc>
            </a:pPr>
            <a:r>
              <a:rPr lang="en-US" dirty="0"/>
              <a:t>Says "all other things being equal, the simplest explanation is the likeliest".</a:t>
            </a:r>
            <a:endParaRPr lang="en-US">
              <a:solidFill>
                <a:srgbClr val="FFFFFF">
                  <a:alpha val="58000"/>
                </a:srgbClr>
              </a:solidFill>
            </a:endParaRPr>
          </a:p>
          <a:p>
            <a:pPr>
              <a:lnSpc>
                <a:spcPct val="110000"/>
              </a:lnSpc>
            </a:pPr>
            <a:r>
              <a:rPr lang="en-US" dirty="0">
                <a:solidFill>
                  <a:srgbClr val="FFFFFF">
                    <a:alpha val="58000"/>
                  </a:srgbClr>
                </a:solidFill>
              </a:rPr>
              <a:t>MD friend says she was taught as a diagnostician: "When you hear hooves, look first for a horse, and only after that, a zebra" </a:t>
            </a:r>
          </a:p>
        </p:txBody>
      </p:sp>
      <p:sp>
        <p:nvSpPr>
          <p:cNvPr id="21" name="Freeform 10">
            <a:extLst>
              <a:ext uri="{FF2B5EF4-FFF2-40B4-BE49-F238E27FC236}">
                <a16:creationId xmlns:a16="http://schemas.microsoft.com/office/drawing/2014/main" id="{15BE2CF8-7196-4BC3-B312-B0EE486D9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5824556">
            <a:off x="8226571" y="2916066"/>
            <a:ext cx="3518890" cy="3293724"/>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30111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E9D6223-8D87-4038-BE74-D5224B024F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46FBF49-EC0D-4E09-A77B-DB4E8257E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63AA13D0-BF0A-4B8F-9FD6-CAE2DCD93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0"/>
            <a:ext cx="9705717" cy="6858000"/>
          </a:xfrm>
          <a:custGeom>
            <a:avLst/>
            <a:gdLst>
              <a:gd name="connsiteX0" fmla="*/ 0 w 9705717"/>
              <a:gd name="connsiteY0" fmla="*/ 0 h 6858000"/>
              <a:gd name="connsiteX1" fmla="*/ 8892014 w 9705717"/>
              <a:gd name="connsiteY1" fmla="*/ 0 h 6858000"/>
              <a:gd name="connsiteX2" fmla="*/ 8948109 w 9705717"/>
              <a:gd name="connsiteY2" fmla="*/ 119185 h 6858000"/>
              <a:gd name="connsiteX3" fmla="*/ 9361712 w 9705717"/>
              <a:gd name="connsiteY3" fmla="*/ 1009060 h 6858000"/>
              <a:gd name="connsiteX4" fmla="*/ 9569814 w 9705717"/>
              <a:gd name="connsiteY4" fmla="*/ 4722415 h 6858000"/>
              <a:gd name="connsiteX5" fmla="*/ 8937785 w 9705717"/>
              <a:gd name="connsiteY5" fmla="*/ 6619105 h 6858000"/>
              <a:gd name="connsiteX6" fmla="*/ 8749280 w 9705717"/>
              <a:gd name="connsiteY6" fmla="*/ 6858000 h 6858000"/>
              <a:gd name="connsiteX7" fmla="*/ 0 w 9705717"/>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717" h="6858000">
                <a:moveTo>
                  <a:pt x="0" y="0"/>
                </a:moveTo>
                <a:lnTo>
                  <a:pt x="8892014" y="0"/>
                </a:lnTo>
                <a:lnTo>
                  <a:pt x="8948109" y="119185"/>
                </a:lnTo>
                <a:cubicBezTo>
                  <a:pt x="9080774" y="406683"/>
                  <a:pt x="9216041" y="706568"/>
                  <a:pt x="9361712" y="1009060"/>
                </a:cubicBezTo>
                <a:cubicBezTo>
                  <a:pt x="9986018" y="2093861"/>
                  <a:pt x="9569814" y="4346908"/>
                  <a:pt x="9569814" y="4722415"/>
                </a:cubicBezTo>
                <a:cubicBezTo>
                  <a:pt x="9569814" y="5635108"/>
                  <a:pt x="9260912" y="6189243"/>
                  <a:pt x="8937785" y="6619105"/>
                </a:cubicBezTo>
                <a:lnTo>
                  <a:pt x="8749280" y="6858000"/>
                </a:lnTo>
                <a:lnTo>
                  <a:pt x="0" y="6858000"/>
                </a:ln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a:extLst>
              <a:ext uri="{FF2B5EF4-FFF2-40B4-BE49-F238E27FC236}">
                <a16:creationId xmlns:a16="http://schemas.microsoft.com/office/drawing/2014/main" id="{02D970AC-FB60-1A02-F56A-957FC4737553}"/>
              </a:ext>
            </a:extLst>
          </p:cNvPr>
          <p:cNvSpPr>
            <a:spLocks noGrp="1"/>
          </p:cNvSpPr>
          <p:nvPr>
            <p:ph type="title"/>
          </p:nvPr>
        </p:nvSpPr>
        <p:spPr>
          <a:xfrm>
            <a:off x="720000" y="52131"/>
            <a:ext cx="6911974" cy="2044397"/>
          </a:xfrm>
        </p:spPr>
        <p:txBody>
          <a:bodyPr wrap="square" anchor="ctr">
            <a:normAutofit/>
          </a:bodyPr>
          <a:lstStyle/>
          <a:p>
            <a:r>
              <a:rPr lang="en-US" sz="3200" dirty="0"/>
              <a:t>A practical example:</a:t>
            </a:r>
          </a:p>
        </p:txBody>
      </p:sp>
      <p:sp>
        <p:nvSpPr>
          <p:cNvPr id="3" name="Content Placeholder 2">
            <a:extLst>
              <a:ext uri="{FF2B5EF4-FFF2-40B4-BE49-F238E27FC236}">
                <a16:creationId xmlns:a16="http://schemas.microsoft.com/office/drawing/2014/main" id="{D5606FA4-A214-F7A6-B120-2D438D37ECB2}"/>
              </a:ext>
            </a:extLst>
          </p:cNvPr>
          <p:cNvSpPr>
            <a:spLocks noGrp="1"/>
          </p:cNvSpPr>
          <p:nvPr>
            <p:ph idx="1"/>
          </p:nvPr>
        </p:nvSpPr>
        <p:spPr>
          <a:xfrm>
            <a:off x="720000" y="1735879"/>
            <a:ext cx="6911975" cy="4021994"/>
          </a:xfrm>
        </p:spPr>
        <p:txBody>
          <a:bodyPr vert="horz" lIns="0" tIns="0" rIns="0" bIns="0" rtlCol="0" anchor="t">
            <a:noAutofit/>
          </a:bodyPr>
          <a:lstStyle/>
          <a:p>
            <a:pPr>
              <a:lnSpc>
                <a:spcPct val="110000"/>
              </a:lnSpc>
            </a:pPr>
            <a:r>
              <a:rPr lang="en-US" dirty="0"/>
              <a:t>Let's say there is a strange machine on the street.</a:t>
            </a:r>
            <a:endParaRPr lang="en-US" dirty="0">
              <a:solidFill>
                <a:srgbClr val="FFFFFF">
                  <a:alpha val="58000"/>
                </a:srgbClr>
              </a:solidFill>
            </a:endParaRPr>
          </a:p>
          <a:p>
            <a:pPr>
              <a:lnSpc>
                <a:spcPct val="110000"/>
              </a:lnSpc>
            </a:pPr>
            <a:r>
              <a:rPr lang="en-US" dirty="0">
                <a:solidFill>
                  <a:srgbClr val="FFFFFF">
                    <a:alpha val="58000"/>
                  </a:srgbClr>
                </a:solidFill>
              </a:rPr>
              <a:t>You are told that pushing a button will result in either a red ball or a blue ball, and</a:t>
            </a:r>
          </a:p>
          <a:p>
            <a:pPr>
              <a:lnSpc>
                <a:spcPct val="110000"/>
              </a:lnSpc>
            </a:pPr>
            <a:r>
              <a:rPr lang="en-US" dirty="0">
                <a:solidFill>
                  <a:srgbClr val="FFFFFF">
                    <a:alpha val="58000"/>
                  </a:srgbClr>
                </a:solidFill>
              </a:rPr>
              <a:t>if you get a red ball that means either you won a 1 in a trillion lottery OR a 1 in 100 church raffle. Blue</a:t>
            </a:r>
            <a:r>
              <a:rPr lang="en-US" dirty="0">
                <a:solidFill>
                  <a:srgbClr val="FFFFFF"/>
                </a:solidFill>
                <a:ea typeface="+mn-lt"/>
                <a:cs typeface="+mn-lt"/>
              </a:rPr>
              <a:t> </a:t>
            </a:r>
            <a:r>
              <a:rPr lang="en-US" dirty="0">
                <a:solidFill>
                  <a:srgbClr val="FFFFFF">
                    <a:alpha val="58000"/>
                  </a:srgbClr>
                </a:solidFill>
              </a:rPr>
              <a:t>means you won neither.</a:t>
            </a:r>
          </a:p>
          <a:p>
            <a:pPr>
              <a:lnSpc>
                <a:spcPct val="110000"/>
              </a:lnSpc>
            </a:pPr>
            <a:r>
              <a:rPr lang="en-US" dirty="0">
                <a:solidFill>
                  <a:srgbClr val="FFFFFF">
                    <a:alpha val="58000"/>
                  </a:srgbClr>
                </a:solidFill>
              </a:rPr>
              <a:t>There is no other possibility. </a:t>
            </a:r>
            <a:endParaRPr lang="en-US" dirty="0"/>
          </a:p>
          <a:p>
            <a:pPr>
              <a:lnSpc>
                <a:spcPct val="110000"/>
              </a:lnSpc>
            </a:pPr>
            <a:r>
              <a:rPr lang="en-US" dirty="0">
                <a:solidFill>
                  <a:srgbClr val="FFFFFF">
                    <a:alpha val="58000"/>
                  </a:srgbClr>
                </a:solidFill>
              </a:rPr>
              <a:t>The evidence is you get a red ball. What is your rational conclusion about the most likely scenario (not the most desirous one)?</a:t>
            </a:r>
          </a:p>
        </p:txBody>
      </p:sp>
      <p:sp>
        <p:nvSpPr>
          <p:cNvPr id="21" name="Freeform 10">
            <a:extLst>
              <a:ext uri="{FF2B5EF4-FFF2-40B4-BE49-F238E27FC236}">
                <a16:creationId xmlns:a16="http://schemas.microsoft.com/office/drawing/2014/main" id="{15BE2CF8-7196-4BC3-B312-B0EE486D9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5824556">
            <a:off x="8226571" y="2916066"/>
            <a:ext cx="3518890" cy="3293724"/>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7900039"/>
      </p:ext>
    </p:extLst>
  </p:cSld>
  <p:clrMapOvr>
    <a:masterClrMapping/>
  </p:clrMapOvr>
</p:sld>
</file>

<file path=ppt/theme/theme1.xml><?xml version="1.0" encoding="utf-8"?>
<a:theme xmlns:a="http://schemas.openxmlformats.org/drawingml/2006/main" name="BlobVTI">
  <a:themeElements>
    <a:clrScheme name="AnalogousFromDarkSeedLeftStep">
      <a:dk1>
        <a:srgbClr val="000000"/>
      </a:dk1>
      <a:lt1>
        <a:srgbClr val="FFFFFF"/>
      </a:lt1>
      <a:dk2>
        <a:srgbClr val="1B2B30"/>
      </a:dk2>
      <a:lt2>
        <a:srgbClr val="F1F3F0"/>
      </a:lt2>
      <a:accent1>
        <a:srgbClr val="CA35DB"/>
      </a:accent1>
      <a:accent2>
        <a:srgbClr val="7628CA"/>
      </a:accent2>
      <a:accent3>
        <a:srgbClr val="4035DB"/>
      </a:accent3>
      <a:accent4>
        <a:srgbClr val="235DC9"/>
      </a:accent4>
      <a:accent5>
        <a:srgbClr val="35B4DB"/>
      </a:accent5>
      <a:accent6>
        <a:srgbClr val="22C2A4"/>
      </a:accent6>
      <a:hlink>
        <a:srgbClr val="3F8CBF"/>
      </a:hlink>
      <a:folHlink>
        <a:srgbClr val="7F7F7F"/>
      </a:folHlink>
    </a:clrScheme>
    <a:fontScheme name="Blob">
      <a:majorFont>
        <a:latin typeface="The Hand Extrablack"/>
        <a:ea typeface=""/>
        <a:cs typeface=""/>
      </a:majorFont>
      <a:minorFont>
        <a:latin typeface="Sagona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55</Slides>
  <Notes>1</Notes>
  <HiddenSlides>2</HiddenSlide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BlobVTI</vt:lpstr>
      <vt:lpstr>Numbers of News Articles About Names of Minor Planets Reflect Their Degree Differences from the Sun</vt:lpstr>
      <vt:lpstr>Road map</vt:lpstr>
      <vt:lpstr>What are we really talking about?</vt:lpstr>
      <vt:lpstr>Ocasio-Cortez’s asteroid: part of prize for second place in high school at Intel International Science Fair</vt:lpstr>
      <vt:lpstr>Example: The last time the Ocasio-Cortez asteroid was conjunct Sun was on Oct 7, 2021 when Sun and the asteroid were in Tropical Libra.</vt:lpstr>
      <vt:lpstr>Asteroid and Sun conjunction in Tropical LIBRA aligns with themes within the story.</vt:lpstr>
      <vt:lpstr>So, we are ultimately talking about stories</vt:lpstr>
      <vt:lpstr>We first need to talk about something, namely p-values.</vt:lpstr>
      <vt:lpstr>A practical example:</vt:lpstr>
      <vt:lpstr>We first need to talk about something, namely p-values.</vt:lpstr>
      <vt:lpstr>But what if more evidence is included?</vt:lpstr>
      <vt:lpstr>So what is our working alternate hypothesis, i.e., what is an alternative to a default assumption about astrology?</vt:lpstr>
      <vt:lpstr>Other things we are curious about:</vt:lpstr>
      <vt:lpstr>PowerPoint Presentation</vt:lpstr>
      <vt:lpstr>Personal background and notes on my practice:   </vt:lpstr>
      <vt:lpstr>Doing science is, like any cultural act, a matter of telling stories. There tend to be at least three of them within any project.</vt:lpstr>
      <vt:lpstr>1. Data Analysis</vt:lpstr>
      <vt:lpstr>Which also introduces a kind of “pre-registration” </vt:lpstr>
      <vt:lpstr>Questions then become:</vt:lpstr>
      <vt:lpstr>From musical and signal analysis</vt:lpstr>
      <vt:lpstr>PowerPoint Presentation</vt:lpstr>
      <vt:lpstr>Plotted in the circle will be </vt:lpstr>
      <vt:lpstr>   </vt:lpstr>
      <vt:lpstr>   </vt:lpstr>
      <vt:lpstr>Ultimately,</vt:lpstr>
      <vt:lpstr>So, we want lots and lots of data.</vt:lpstr>
      <vt:lpstr>However,</vt:lpstr>
      <vt:lpstr>Fortunately, if you can conceive it</vt:lpstr>
      <vt:lpstr>Here, the unit vector circle will be used.</vt:lpstr>
      <vt:lpstr>Don’t worry if this is not obvious.</vt:lpstr>
      <vt:lpstr>Just like any art form,</vt:lpstr>
      <vt:lpstr>2. Data Cultivation</vt:lpstr>
      <vt:lpstr>However, the ideal code was a moving target within the first six months.</vt:lpstr>
      <vt:lpstr>In a regular lab, a grad student would be dedicated as a “data wrangler” just to tend to the code.</vt:lpstr>
      <vt:lpstr>Out of frustration and limitations of time,</vt:lpstr>
      <vt:lpstr>Ease is hopefully obvious, but I also needed to ensure accuracy.</vt:lpstr>
      <vt:lpstr>Presently, the early data is wide (1211 named minor planets out of ~5000) but not deep. (Only 87 of the desired 1700+ days are collected so far because of the delay in data wrangling.) These 105k+ data so far should still be enough to see some effect. </vt:lpstr>
      <vt:lpstr>3. Data presentation</vt:lpstr>
      <vt:lpstr>A thorough write-up is always needed.</vt:lpstr>
      <vt:lpstr>As stated at the start, we would expect the results to behave like a uniform distribution if angle did not matter, but a fit there has a p-value &lt; 10^-1355718576299610 (Cramér-von Mises method).   Instead, it is following many natural phenomena’s normal distribution; p-value for fit is 0.965173 via Cramér-von Mises. </vt:lpstr>
      <vt:lpstr>Early result: unit circle polar plot for average news articles across all the minor planets’ degrees from the Sun, n= 1211, d=87. Sampling error ~ 1% of average value. However, this visual distillation might still be too much information.</vt:lpstr>
      <vt:lpstr>Let’s unwind the plot like we did before and look at the peaks. Can you see the pattern?</vt:lpstr>
      <vt:lpstr>y = -1.03988 + 3.07083 x  ANOVA: p-value of 5.73004*10^-196</vt:lpstr>
      <vt:lpstr>Peaks are at about midway through the three-degree mark and its 3 degree multiples! (The tenth harmonic of public life.)   In blue here are the sampling errors which are very small, on average 1.0% of the actual values and never more than 1.8%.)</vt:lpstr>
      <vt:lpstr>Here is the background rhythm that the peaks build on. Note the "maybe-12-ness". As we approach one million data points (10x what we have now), this should clarify.</vt:lpstr>
      <vt:lpstr>Peaks of peaks moreover happen at y = -1.41923 + 2.8046 x  (ANOVA p-value of 8.27696*10^-57)  i.e. at the SQUARES within the D10! Perhaps this suggests that news bureaus like to cover stories that have tension. "If it bleeds, it leads."  More data should help clarify this, too.</vt:lpstr>
      <vt:lpstr>Here is the spectrogram of the emerging nascent frequency.  That is, there is music starting to form.</vt:lpstr>
      <vt:lpstr>(Compare to the below spectrogram of that idealized rhythm.)</vt:lpstr>
      <vt:lpstr>(And compare to the below spectrogram of white noise.)</vt:lpstr>
      <vt:lpstr>Final thoughts</vt:lpstr>
      <vt:lpstr>I hope it is helpful to show the scientific progress mid-stream.</vt:lpstr>
      <vt:lpstr>Even though we are going slow, our steps are legitimate at each level (holon) within each of the three stories. </vt:lpstr>
      <vt:lpstr>It takes as long as it takes, befitting how I was taught that the natural significator of science is the great Teacher through time and Time, Saturn. </vt:lpstr>
      <vt:lpstr>Some possible future directions that you could take</vt:lpstr>
      <vt:lpstr>Questions and Answers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NumberS of news Articles of Minor Planet Namesakes Are a Coherent and Consistent Function of Degree Difference to Sun</dc:title>
  <dc:creator>Renay Oshop</dc:creator>
  <cp:revision>249</cp:revision>
  <dcterms:created xsi:type="dcterms:W3CDTF">2022-02-13T16:34:40Z</dcterms:created>
  <dcterms:modified xsi:type="dcterms:W3CDTF">2022-05-14T01:39:55Z</dcterms:modified>
</cp:coreProperties>
</file>